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handoutMasterIdLst>
    <p:handoutMasterId r:id="rId41"/>
  </p:handoutMasterIdLst>
  <p:sldIdLst>
    <p:sldId id="416" r:id="rId2"/>
    <p:sldId id="257" r:id="rId3"/>
    <p:sldId id="258" r:id="rId4"/>
    <p:sldId id="259" r:id="rId5"/>
    <p:sldId id="293" r:id="rId6"/>
    <p:sldId id="261" r:id="rId7"/>
    <p:sldId id="263" r:id="rId8"/>
    <p:sldId id="337" r:id="rId9"/>
    <p:sldId id="316" r:id="rId10"/>
    <p:sldId id="315" r:id="rId11"/>
    <p:sldId id="536" r:id="rId12"/>
    <p:sldId id="618" r:id="rId13"/>
    <p:sldId id="11088734" r:id="rId14"/>
    <p:sldId id="11088732" r:id="rId15"/>
    <p:sldId id="11088733" r:id="rId16"/>
    <p:sldId id="11088741" r:id="rId17"/>
    <p:sldId id="11088731" r:id="rId18"/>
    <p:sldId id="11088735" r:id="rId19"/>
    <p:sldId id="330" r:id="rId20"/>
    <p:sldId id="264" r:id="rId21"/>
    <p:sldId id="268" r:id="rId22"/>
    <p:sldId id="269" r:id="rId23"/>
    <p:sldId id="270" r:id="rId24"/>
    <p:sldId id="274" r:id="rId25"/>
    <p:sldId id="272" r:id="rId26"/>
    <p:sldId id="271" r:id="rId27"/>
    <p:sldId id="278" r:id="rId28"/>
    <p:sldId id="279" r:id="rId29"/>
    <p:sldId id="11088736" r:id="rId30"/>
    <p:sldId id="280" r:id="rId31"/>
    <p:sldId id="11088737" r:id="rId32"/>
    <p:sldId id="11088738" r:id="rId33"/>
    <p:sldId id="11088739" r:id="rId34"/>
    <p:sldId id="11088740" r:id="rId35"/>
    <p:sldId id="285" r:id="rId36"/>
    <p:sldId id="286" r:id="rId37"/>
    <p:sldId id="287" r:id="rId38"/>
    <p:sldId id="411"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5E0"/>
    <a:srgbClr val="58B6D4"/>
    <a:srgbClr val="216F58"/>
    <a:srgbClr val="01527F"/>
    <a:srgbClr val="011C27"/>
    <a:srgbClr val="FCF7DA"/>
    <a:srgbClr val="DF2123"/>
    <a:srgbClr val="F49E00"/>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46"/>
    <p:restoredTop sz="96271"/>
  </p:normalViewPr>
  <p:slideViewPr>
    <p:cSldViewPr snapToGrid="0" snapToObjects="1" showGuides="1">
      <p:cViewPr varScale="1">
        <p:scale>
          <a:sx n="82" d="100"/>
          <a:sy n="82" d="100"/>
        </p:scale>
        <p:origin x="830" y="72"/>
      </p:cViewPr>
      <p:guideLst>
        <p:guide orient="horz" pos="212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559F92-1461-4C19-9775-0865EC5CC0B9}" type="doc">
      <dgm:prSet loTypeId="urn:microsoft.com/office/officeart/2005/8/layout/radial5" loCatId="cycle" qsTypeId="urn:microsoft.com/office/officeart/2005/8/quickstyle/simple1#1" qsCatId="simple" csTypeId="urn:microsoft.com/office/officeart/2005/8/colors/colorful1#1" csCatId="colorful" phldr="1"/>
      <dgm:spPr/>
      <dgm:t>
        <a:bodyPr/>
        <a:lstStyle/>
        <a:p>
          <a:endParaRPr lang="zh-CN" altLang="en-US"/>
        </a:p>
      </dgm:t>
    </dgm:pt>
    <dgm:pt modelId="{50C5FBBE-96D7-4EA6-A488-4D372DEE746E}">
      <dgm:prSet phldrT="[文本]" custT="1"/>
      <dgm:spPr/>
      <dgm:t>
        <a:bodyPr/>
        <a:lstStyle/>
        <a:p>
          <a:pPr>
            <a:lnSpc>
              <a:spcPct val="100000"/>
            </a:lnSpc>
            <a:spcBef>
              <a:spcPts val="0"/>
            </a:spcBef>
            <a:spcAft>
              <a:spcPts val="0"/>
            </a:spcAft>
          </a:pPr>
          <a:r>
            <a:rPr lang="en-US" altLang="zh-CN" sz="2800" dirty="0">
              <a:solidFill>
                <a:schemeClr val="bg1"/>
              </a:solidFill>
            </a:rPr>
            <a:t>REO</a:t>
          </a:r>
          <a:endParaRPr lang="zh-CN" altLang="en-US" sz="2800" dirty="0">
            <a:solidFill>
              <a:schemeClr val="bg1"/>
            </a:solidFill>
          </a:endParaRPr>
        </a:p>
      </dgm:t>
    </dgm:pt>
    <dgm:pt modelId="{B4F6DF2B-161C-4535-BE38-C364B60565B5}" type="parTrans" cxnId="{3DA5B6A2-8B20-4F94-BAF1-48FCD031EC6B}">
      <dgm:prSet/>
      <dgm:spPr/>
      <dgm:t>
        <a:bodyPr/>
        <a:lstStyle/>
        <a:p>
          <a:pPr>
            <a:lnSpc>
              <a:spcPct val="100000"/>
            </a:lnSpc>
            <a:spcBef>
              <a:spcPts val="0"/>
            </a:spcBef>
            <a:spcAft>
              <a:spcPts val="0"/>
            </a:spcAft>
          </a:pPr>
          <a:endParaRPr lang="zh-CN" altLang="en-US" sz="2400">
            <a:solidFill>
              <a:schemeClr val="bg1"/>
            </a:solidFill>
          </a:endParaRPr>
        </a:p>
      </dgm:t>
    </dgm:pt>
    <dgm:pt modelId="{C75A7047-CF3F-4FC2-B747-647589B4237B}" type="sibTrans" cxnId="{3DA5B6A2-8B20-4F94-BAF1-48FCD031EC6B}">
      <dgm:prSet/>
      <dgm:spPr/>
      <dgm:t>
        <a:bodyPr/>
        <a:lstStyle/>
        <a:p>
          <a:pPr>
            <a:lnSpc>
              <a:spcPct val="100000"/>
            </a:lnSpc>
            <a:spcBef>
              <a:spcPts val="0"/>
            </a:spcBef>
            <a:spcAft>
              <a:spcPts val="0"/>
            </a:spcAft>
          </a:pPr>
          <a:endParaRPr lang="zh-CN" altLang="en-US" sz="2400">
            <a:solidFill>
              <a:schemeClr val="bg1"/>
            </a:solidFill>
          </a:endParaRPr>
        </a:p>
      </dgm:t>
    </dgm:pt>
    <dgm:pt modelId="{A8EE36AB-8F4E-4CE6-B61A-6E3A03EB2B02}">
      <dgm:prSet phldrT="[文本]" custT="1"/>
      <dgm:spPr/>
      <dgm:t>
        <a:bodyPr/>
        <a:lstStyle/>
        <a:p>
          <a:pPr>
            <a:lnSpc>
              <a:spcPct val="100000"/>
            </a:lnSpc>
            <a:spcBef>
              <a:spcPts val="0"/>
            </a:spcBef>
            <a:spcAft>
              <a:spcPts val="0"/>
            </a:spcAft>
          </a:pPr>
          <a:r>
            <a:rPr lang="zh-CN" altLang="en-US" sz="1800" dirty="0">
              <a:solidFill>
                <a:schemeClr val="bg1"/>
              </a:solidFill>
            </a:rPr>
            <a:t>捕集</a:t>
          </a:r>
          <a:r>
            <a:rPr lang="en-US" altLang="zh-CN" sz="1800" dirty="0">
              <a:solidFill>
                <a:schemeClr val="bg1"/>
              </a:solidFill>
            </a:rPr>
            <a:t>V</a:t>
          </a:r>
        </a:p>
        <a:p>
          <a:pPr>
            <a:lnSpc>
              <a:spcPct val="100000"/>
            </a:lnSpc>
            <a:spcBef>
              <a:spcPts val="0"/>
            </a:spcBef>
            <a:spcAft>
              <a:spcPts val="0"/>
            </a:spcAft>
          </a:pPr>
          <a:r>
            <a:rPr lang="en-US" sz="1400" b="1" i="0" u="none" strike="noStrike" dirty="0">
              <a:solidFill>
                <a:schemeClr val="bg1"/>
              </a:solidFill>
              <a:latin typeface="Times New Roman"/>
              <a:ea typeface="Times New Roman"/>
              <a:cs typeface="Times New Roman"/>
              <a:sym typeface="Times New Roman"/>
            </a:rPr>
            <a:t>Capture</a:t>
          </a:r>
          <a:endParaRPr lang="en-US" sz="1400" dirty="0">
            <a:solidFill>
              <a:schemeClr val="bg1"/>
            </a:solidFill>
          </a:endParaRPr>
        </a:p>
        <a:p>
          <a:pPr>
            <a:lnSpc>
              <a:spcPct val="100000"/>
            </a:lnSpc>
            <a:spcBef>
              <a:spcPts val="0"/>
            </a:spcBef>
            <a:spcAft>
              <a:spcPts val="0"/>
            </a:spcAft>
          </a:pPr>
          <a:r>
            <a:rPr lang="en-US" sz="1400" b="0" i="0" u="none" strike="noStrike" dirty="0">
              <a:solidFill>
                <a:schemeClr val="bg1"/>
              </a:solidFill>
              <a:latin typeface="Times New Roman"/>
              <a:ea typeface="Times New Roman"/>
              <a:cs typeface="Times New Roman"/>
              <a:sym typeface="Times New Roman"/>
            </a:rPr>
            <a:t>Metals</a:t>
          </a:r>
          <a:endParaRPr lang="zh-CN" altLang="en-US" sz="1400" dirty="0">
            <a:solidFill>
              <a:schemeClr val="bg1"/>
            </a:solidFill>
          </a:endParaRPr>
        </a:p>
      </dgm:t>
    </dgm:pt>
    <dgm:pt modelId="{85B576C4-902C-4B86-984B-B0E6D2106094}" type="parTrans" cxnId="{E217280D-19D9-4A23-8C4C-0BD895B69725}">
      <dgm:prSet custT="1"/>
      <dgm:spPr/>
      <dgm:t>
        <a:bodyPr/>
        <a:lstStyle/>
        <a:p>
          <a:pPr>
            <a:lnSpc>
              <a:spcPct val="100000"/>
            </a:lnSpc>
            <a:spcBef>
              <a:spcPts val="0"/>
            </a:spcBef>
            <a:spcAft>
              <a:spcPts val="0"/>
            </a:spcAft>
          </a:pPr>
          <a:endParaRPr lang="zh-CN" altLang="en-US" sz="1600">
            <a:solidFill>
              <a:schemeClr val="bg1"/>
            </a:solidFill>
          </a:endParaRPr>
        </a:p>
      </dgm:t>
    </dgm:pt>
    <dgm:pt modelId="{DB026D48-F80B-4995-A588-9A40B7A51735}" type="sibTrans" cxnId="{E217280D-19D9-4A23-8C4C-0BD895B69725}">
      <dgm:prSet/>
      <dgm:spPr/>
      <dgm:t>
        <a:bodyPr/>
        <a:lstStyle/>
        <a:p>
          <a:pPr>
            <a:lnSpc>
              <a:spcPct val="100000"/>
            </a:lnSpc>
            <a:spcBef>
              <a:spcPts val="0"/>
            </a:spcBef>
            <a:spcAft>
              <a:spcPts val="0"/>
            </a:spcAft>
          </a:pPr>
          <a:endParaRPr lang="zh-CN" altLang="en-US" sz="2400">
            <a:solidFill>
              <a:schemeClr val="bg1"/>
            </a:solidFill>
          </a:endParaRPr>
        </a:p>
      </dgm:t>
    </dgm:pt>
    <dgm:pt modelId="{ED1CA94E-FA62-478B-A480-5B1A774FCC52}">
      <dgm:prSet phldrT="[文本]" custT="1"/>
      <dgm:spPr/>
      <dgm:t>
        <a:bodyPr/>
        <a:lstStyle/>
        <a:p>
          <a:pPr>
            <a:lnSpc>
              <a:spcPts val="2160"/>
            </a:lnSpc>
            <a:spcBef>
              <a:spcPts val="0"/>
            </a:spcBef>
            <a:spcAft>
              <a:spcPts val="0"/>
            </a:spcAft>
          </a:pPr>
          <a:r>
            <a:rPr lang="zh-CN" altLang="en-US" sz="1800" dirty="0">
              <a:solidFill>
                <a:schemeClr val="bg1"/>
              </a:solidFill>
            </a:rPr>
            <a:t>稳定分子筛</a:t>
          </a:r>
          <a:endParaRPr lang="en-US" altLang="zh-CN" sz="1800" dirty="0">
            <a:solidFill>
              <a:schemeClr val="bg1"/>
            </a:solidFill>
          </a:endParaRPr>
        </a:p>
        <a:p>
          <a:pPr>
            <a:lnSpc>
              <a:spcPct val="100000"/>
            </a:lnSpc>
            <a:spcBef>
              <a:spcPts val="0"/>
            </a:spcBef>
            <a:spcAft>
              <a:spcPts val="0"/>
            </a:spcAft>
          </a:pPr>
          <a:r>
            <a:rPr lang="en-US" sz="1200" b="1" i="0" u="none" strike="noStrike" dirty="0">
              <a:solidFill>
                <a:schemeClr val="bg1"/>
              </a:solidFill>
              <a:latin typeface="Times New Roman"/>
              <a:ea typeface="Times New Roman"/>
              <a:cs typeface="Times New Roman"/>
              <a:sym typeface="Times New Roman"/>
            </a:rPr>
            <a:t>Stabilize</a:t>
          </a:r>
          <a:endParaRPr lang="en-US" sz="1200" dirty="0">
            <a:solidFill>
              <a:schemeClr val="bg1"/>
            </a:solidFill>
          </a:endParaRPr>
        </a:p>
        <a:p>
          <a:pPr>
            <a:lnSpc>
              <a:spcPct val="100000"/>
            </a:lnSpc>
            <a:spcBef>
              <a:spcPts val="0"/>
            </a:spcBef>
            <a:spcAft>
              <a:spcPts val="0"/>
            </a:spcAft>
          </a:pPr>
          <a:r>
            <a:rPr lang="en-US" sz="1200" b="0" i="0" u="none" strike="noStrike" dirty="0">
              <a:solidFill>
                <a:schemeClr val="bg1"/>
              </a:solidFill>
              <a:latin typeface="Times New Roman"/>
              <a:ea typeface="Times New Roman"/>
              <a:cs typeface="Times New Roman"/>
              <a:sym typeface="Times New Roman"/>
            </a:rPr>
            <a:t>Zeolite</a:t>
          </a:r>
          <a:endParaRPr lang="zh-CN" altLang="en-US" sz="1400" dirty="0">
            <a:solidFill>
              <a:schemeClr val="bg1"/>
            </a:solidFill>
          </a:endParaRPr>
        </a:p>
      </dgm:t>
    </dgm:pt>
    <dgm:pt modelId="{CE1296BB-CE2F-4E5A-AB4E-EACA5736732C}" type="parTrans" cxnId="{F867BCA8-A388-497E-B89B-3048448BD305}">
      <dgm:prSet custT="1"/>
      <dgm:spPr/>
      <dgm:t>
        <a:bodyPr/>
        <a:lstStyle/>
        <a:p>
          <a:pPr>
            <a:lnSpc>
              <a:spcPct val="100000"/>
            </a:lnSpc>
            <a:spcBef>
              <a:spcPts val="0"/>
            </a:spcBef>
            <a:spcAft>
              <a:spcPts val="0"/>
            </a:spcAft>
          </a:pPr>
          <a:endParaRPr lang="zh-CN" altLang="en-US" sz="1600">
            <a:solidFill>
              <a:schemeClr val="bg1"/>
            </a:solidFill>
          </a:endParaRPr>
        </a:p>
      </dgm:t>
    </dgm:pt>
    <dgm:pt modelId="{DE35151E-6BCC-4143-886D-00F8485CB76A}" type="sibTrans" cxnId="{F867BCA8-A388-497E-B89B-3048448BD305}">
      <dgm:prSet/>
      <dgm:spPr/>
      <dgm:t>
        <a:bodyPr/>
        <a:lstStyle/>
        <a:p>
          <a:pPr>
            <a:lnSpc>
              <a:spcPct val="100000"/>
            </a:lnSpc>
            <a:spcBef>
              <a:spcPts val="0"/>
            </a:spcBef>
            <a:spcAft>
              <a:spcPts val="0"/>
            </a:spcAft>
          </a:pPr>
          <a:endParaRPr lang="zh-CN" altLang="en-US" sz="2400">
            <a:solidFill>
              <a:schemeClr val="bg1"/>
            </a:solidFill>
          </a:endParaRPr>
        </a:p>
      </dgm:t>
    </dgm:pt>
    <dgm:pt modelId="{7BF65632-3B71-4786-A94A-1039C6F02D59}">
      <dgm:prSet phldrT="[文本]" custT="1"/>
      <dgm:spPr/>
      <dgm:t>
        <a:bodyPr/>
        <a:lstStyle/>
        <a:p>
          <a:pPr>
            <a:lnSpc>
              <a:spcPts val="2160"/>
            </a:lnSpc>
            <a:spcBef>
              <a:spcPts val="0"/>
            </a:spcBef>
            <a:spcAft>
              <a:spcPts val="0"/>
            </a:spcAft>
          </a:pPr>
          <a:r>
            <a:rPr lang="zh-CN" altLang="en-US" sz="1800" dirty="0">
              <a:solidFill>
                <a:schemeClr val="bg1"/>
              </a:solidFill>
            </a:rPr>
            <a:t>稳定基质</a:t>
          </a:r>
          <a:endParaRPr lang="en-US" altLang="zh-CN" sz="1800" dirty="0">
            <a:solidFill>
              <a:schemeClr val="bg1"/>
            </a:solidFill>
          </a:endParaRPr>
        </a:p>
        <a:p>
          <a:pPr>
            <a:lnSpc>
              <a:spcPct val="100000"/>
            </a:lnSpc>
            <a:spcBef>
              <a:spcPts val="0"/>
            </a:spcBef>
            <a:spcAft>
              <a:spcPts val="0"/>
            </a:spcAft>
          </a:pPr>
          <a:r>
            <a:rPr lang="en-US" sz="1400" b="1" i="0" u="none" strike="noStrike" dirty="0">
              <a:solidFill>
                <a:schemeClr val="bg1"/>
              </a:solidFill>
              <a:latin typeface="Times New Roman"/>
              <a:ea typeface="Times New Roman"/>
              <a:cs typeface="Times New Roman"/>
              <a:sym typeface="Times New Roman"/>
            </a:rPr>
            <a:t>Stabilize</a:t>
          </a:r>
          <a:endParaRPr lang="en-US" sz="1400" dirty="0">
            <a:solidFill>
              <a:schemeClr val="bg1"/>
            </a:solidFill>
          </a:endParaRPr>
        </a:p>
        <a:p>
          <a:pPr>
            <a:lnSpc>
              <a:spcPct val="100000"/>
            </a:lnSpc>
            <a:spcBef>
              <a:spcPts val="0"/>
            </a:spcBef>
            <a:spcAft>
              <a:spcPts val="0"/>
            </a:spcAft>
          </a:pPr>
          <a:r>
            <a:rPr lang="en-US" sz="1400" b="0" i="0" u="none" strike="noStrike" dirty="0">
              <a:solidFill>
                <a:schemeClr val="bg1"/>
              </a:solidFill>
              <a:latin typeface="Times New Roman"/>
              <a:ea typeface="Times New Roman"/>
              <a:cs typeface="Times New Roman"/>
              <a:sym typeface="Times New Roman"/>
            </a:rPr>
            <a:t>Matrix</a:t>
          </a:r>
          <a:endParaRPr lang="zh-CN" altLang="en-US" sz="1400" dirty="0">
            <a:solidFill>
              <a:schemeClr val="bg1"/>
            </a:solidFill>
          </a:endParaRPr>
        </a:p>
      </dgm:t>
    </dgm:pt>
    <dgm:pt modelId="{F52E595D-0319-445E-95E1-C006012055E4}" type="parTrans" cxnId="{968FF0E1-1F90-40E6-B466-01D7432D7AA5}">
      <dgm:prSet custT="1"/>
      <dgm:spPr/>
      <dgm:t>
        <a:bodyPr/>
        <a:lstStyle/>
        <a:p>
          <a:pPr>
            <a:lnSpc>
              <a:spcPct val="100000"/>
            </a:lnSpc>
            <a:spcBef>
              <a:spcPts val="0"/>
            </a:spcBef>
            <a:spcAft>
              <a:spcPts val="0"/>
            </a:spcAft>
          </a:pPr>
          <a:endParaRPr lang="zh-CN" altLang="en-US" sz="1600">
            <a:solidFill>
              <a:schemeClr val="bg1"/>
            </a:solidFill>
          </a:endParaRPr>
        </a:p>
      </dgm:t>
    </dgm:pt>
    <dgm:pt modelId="{3549063D-FB9A-4BD7-BE27-650B38420E46}" type="sibTrans" cxnId="{968FF0E1-1F90-40E6-B466-01D7432D7AA5}">
      <dgm:prSet/>
      <dgm:spPr/>
      <dgm:t>
        <a:bodyPr/>
        <a:lstStyle/>
        <a:p>
          <a:pPr>
            <a:lnSpc>
              <a:spcPct val="100000"/>
            </a:lnSpc>
            <a:spcBef>
              <a:spcPts val="0"/>
            </a:spcBef>
            <a:spcAft>
              <a:spcPts val="0"/>
            </a:spcAft>
          </a:pPr>
          <a:endParaRPr lang="zh-CN" altLang="en-US" sz="2400">
            <a:solidFill>
              <a:schemeClr val="bg1"/>
            </a:solidFill>
          </a:endParaRPr>
        </a:p>
      </dgm:t>
    </dgm:pt>
    <dgm:pt modelId="{5F9359D2-7724-4B16-8CB5-0F3FCD2326C9}">
      <dgm:prSet phldrT="[文本]" custT="1"/>
      <dgm:spPr/>
      <dgm:t>
        <a:bodyPr/>
        <a:lstStyle/>
        <a:p>
          <a:pPr>
            <a:lnSpc>
              <a:spcPts val="2160"/>
            </a:lnSpc>
            <a:spcBef>
              <a:spcPts val="0"/>
            </a:spcBef>
            <a:spcAft>
              <a:spcPts val="0"/>
            </a:spcAft>
          </a:pPr>
          <a:r>
            <a:rPr lang="zh-CN" altLang="en-US" sz="1800" dirty="0">
              <a:solidFill>
                <a:schemeClr val="bg1"/>
              </a:solidFill>
            </a:rPr>
            <a:t>调节活性位点</a:t>
          </a:r>
          <a:endParaRPr lang="en-US" altLang="zh-CN" sz="1800" dirty="0">
            <a:solidFill>
              <a:schemeClr val="bg1"/>
            </a:solidFill>
          </a:endParaRPr>
        </a:p>
        <a:p>
          <a:pPr>
            <a:lnSpc>
              <a:spcPct val="100000"/>
            </a:lnSpc>
            <a:spcBef>
              <a:spcPts val="0"/>
            </a:spcBef>
            <a:spcAft>
              <a:spcPts val="0"/>
            </a:spcAft>
          </a:pPr>
          <a:r>
            <a:rPr lang="en-US" sz="1400" b="1" i="0" u="none" strike="noStrike" dirty="0">
              <a:solidFill>
                <a:schemeClr val="bg1"/>
              </a:solidFill>
              <a:latin typeface="Times New Roman"/>
              <a:ea typeface="Times New Roman"/>
              <a:cs typeface="Times New Roman"/>
              <a:sym typeface="Times New Roman"/>
            </a:rPr>
            <a:t>Modify</a:t>
          </a:r>
          <a:endParaRPr lang="en-US" sz="1400" dirty="0">
            <a:solidFill>
              <a:schemeClr val="bg1"/>
            </a:solidFill>
          </a:endParaRPr>
        </a:p>
        <a:p>
          <a:pPr>
            <a:lnSpc>
              <a:spcPct val="100000"/>
            </a:lnSpc>
            <a:spcBef>
              <a:spcPts val="0"/>
            </a:spcBef>
            <a:spcAft>
              <a:spcPts val="0"/>
            </a:spcAft>
          </a:pPr>
          <a:r>
            <a:rPr lang="en-US" sz="1400" b="0" i="0" u="none" strike="noStrike" dirty="0">
              <a:solidFill>
                <a:schemeClr val="bg1"/>
              </a:solidFill>
              <a:latin typeface="Times New Roman"/>
              <a:ea typeface="Times New Roman"/>
              <a:cs typeface="Times New Roman"/>
              <a:sym typeface="Times New Roman"/>
            </a:rPr>
            <a:t>Acidity</a:t>
          </a:r>
          <a:endParaRPr lang="zh-CN" altLang="en-US" sz="1400" dirty="0">
            <a:solidFill>
              <a:schemeClr val="bg1"/>
            </a:solidFill>
          </a:endParaRPr>
        </a:p>
      </dgm:t>
    </dgm:pt>
    <dgm:pt modelId="{AC95F928-BAAB-404E-96C0-F4372F0A3FE4}" type="parTrans" cxnId="{09DBBAD6-C164-4A41-96E1-21F1F0897DF5}">
      <dgm:prSet custT="1"/>
      <dgm:spPr/>
      <dgm:t>
        <a:bodyPr/>
        <a:lstStyle/>
        <a:p>
          <a:pPr>
            <a:lnSpc>
              <a:spcPct val="100000"/>
            </a:lnSpc>
            <a:spcBef>
              <a:spcPts val="0"/>
            </a:spcBef>
            <a:spcAft>
              <a:spcPts val="0"/>
            </a:spcAft>
          </a:pPr>
          <a:endParaRPr lang="zh-CN" altLang="en-US" sz="1600">
            <a:solidFill>
              <a:schemeClr val="bg1"/>
            </a:solidFill>
          </a:endParaRPr>
        </a:p>
      </dgm:t>
    </dgm:pt>
    <dgm:pt modelId="{2FEEA4E8-DE92-4BB8-A9A4-0ADA2B73FF13}" type="sibTrans" cxnId="{09DBBAD6-C164-4A41-96E1-21F1F0897DF5}">
      <dgm:prSet/>
      <dgm:spPr/>
      <dgm:t>
        <a:bodyPr/>
        <a:lstStyle/>
        <a:p>
          <a:pPr>
            <a:lnSpc>
              <a:spcPct val="100000"/>
            </a:lnSpc>
            <a:spcBef>
              <a:spcPts val="0"/>
            </a:spcBef>
            <a:spcAft>
              <a:spcPts val="0"/>
            </a:spcAft>
          </a:pPr>
          <a:endParaRPr lang="zh-CN" altLang="en-US" sz="2400">
            <a:solidFill>
              <a:schemeClr val="bg1"/>
            </a:solidFill>
          </a:endParaRPr>
        </a:p>
      </dgm:t>
    </dgm:pt>
    <dgm:pt modelId="{59BAAF0A-726E-416C-9ADE-49FD377C46E4}">
      <dgm:prSet custT="1"/>
      <dgm:spPr/>
      <dgm:t>
        <a:bodyPr/>
        <a:lstStyle/>
        <a:p>
          <a:pPr>
            <a:lnSpc>
              <a:spcPts val="2160"/>
            </a:lnSpc>
            <a:spcBef>
              <a:spcPts val="0"/>
            </a:spcBef>
            <a:spcAft>
              <a:spcPts val="0"/>
            </a:spcAft>
          </a:pPr>
          <a:r>
            <a:rPr lang="zh-CN" altLang="en-US" sz="1800" dirty="0">
              <a:solidFill>
                <a:schemeClr val="bg1"/>
              </a:solidFill>
            </a:rPr>
            <a:t>减少氨氮排放</a:t>
          </a:r>
          <a:endParaRPr lang="en-US" altLang="zh-CN" sz="1800" dirty="0">
            <a:solidFill>
              <a:schemeClr val="bg1"/>
            </a:solidFill>
          </a:endParaRPr>
        </a:p>
        <a:p>
          <a:pPr>
            <a:lnSpc>
              <a:spcPct val="100000"/>
            </a:lnSpc>
            <a:spcBef>
              <a:spcPts val="0"/>
            </a:spcBef>
            <a:spcAft>
              <a:spcPts val="0"/>
            </a:spcAft>
          </a:pPr>
          <a:r>
            <a:rPr lang="en-US" sz="1400" b="1" i="0" u="none" strike="noStrike" dirty="0">
              <a:solidFill>
                <a:schemeClr val="bg1"/>
              </a:solidFill>
              <a:latin typeface="Times New Roman"/>
              <a:ea typeface="Times New Roman"/>
              <a:cs typeface="Times New Roman"/>
              <a:sym typeface="Times New Roman"/>
            </a:rPr>
            <a:t>Reduce</a:t>
          </a:r>
          <a:endParaRPr lang="en-US" sz="1400" dirty="0">
            <a:solidFill>
              <a:schemeClr val="bg1"/>
            </a:solidFill>
          </a:endParaRPr>
        </a:p>
        <a:p>
          <a:pPr>
            <a:lnSpc>
              <a:spcPct val="100000"/>
            </a:lnSpc>
            <a:spcBef>
              <a:spcPts val="0"/>
            </a:spcBef>
            <a:spcAft>
              <a:spcPts val="0"/>
            </a:spcAft>
          </a:pPr>
          <a:r>
            <a:rPr lang="en-US" sz="1400" b="0" i="0" u="none" strike="noStrike" dirty="0">
              <a:solidFill>
                <a:schemeClr val="bg1"/>
              </a:solidFill>
              <a:latin typeface="Times New Roman"/>
              <a:ea typeface="Times New Roman"/>
              <a:cs typeface="Times New Roman"/>
              <a:sym typeface="Times New Roman"/>
            </a:rPr>
            <a:t>Emissions</a:t>
          </a:r>
          <a:endParaRPr lang="zh-CN" altLang="en-US" sz="1400" dirty="0">
            <a:solidFill>
              <a:schemeClr val="bg1"/>
            </a:solidFill>
          </a:endParaRPr>
        </a:p>
      </dgm:t>
    </dgm:pt>
    <dgm:pt modelId="{B16D4A5F-DC3A-4D0A-BB0D-FEA24B4251C4}" type="parTrans" cxnId="{05073BE7-DA92-429F-93CA-046FC38B20C7}">
      <dgm:prSet custT="1"/>
      <dgm:spPr/>
      <dgm:t>
        <a:bodyPr/>
        <a:lstStyle/>
        <a:p>
          <a:pPr>
            <a:lnSpc>
              <a:spcPct val="100000"/>
            </a:lnSpc>
            <a:spcBef>
              <a:spcPts val="0"/>
            </a:spcBef>
            <a:spcAft>
              <a:spcPts val="0"/>
            </a:spcAft>
          </a:pPr>
          <a:endParaRPr lang="zh-CN" altLang="en-US" sz="1600">
            <a:solidFill>
              <a:schemeClr val="bg1"/>
            </a:solidFill>
          </a:endParaRPr>
        </a:p>
      </dgm:t>
    </dgm:pt>
    <dgm:pt modelId="{482094B7-D9B1-47F9-81F0-44EF34A1CB9D}" type="sibTrans" cxnId="{05073BE7-DA92-429F-93CA-046FC38B20C7}">
      <dgm:prSet/>
      <dgm:spPr/>
      <dgm:t>
        <a:bodyPr/>
        <a:lstStyle/>
        <a:p>
          <a:pPr>
            <a:lnSpc>
              <a:spcPct val="100000"/>
            </a:lnSpc>
            <a:spcBef>
              <a:spcPts val="0"/>
            </a:spcBef>
            <a:spcAft>
              <a:spcPts val="0"/>
            </a:spcAft>
          </a:pPr>
          <a:endParaRPr lang="zh-CN" altLang="en-US" sz="2400">
            <a:solidFill>
              <a:schemeClr val="bg1"/>
            </a:solidFill>
          </a:endParaRPr>
        </a:p>
      </dgm:t>
    </dgm:pt>
    <dgm:pt modelId="{6E0D4D1F-EC43-47CF-AA1B-B625F48E4F3C}" type="pres">
      <dgm:prSet presAssocID="{9A559F92-1461-4C19-9775-0865EC5CC0B9}" presName="Name0" presStyleCnt="0">
        <dgm:presLayoutVars>
          <dgm:chMax val="1"/>
          <dgm:dir/>
          <dgm:animLvl val="ctr"/>
          <dgm:resizeHandles val="exact"/>
        </dgm:presLayoutVars>
      </dgm:prSet>
      <dgm:spPr/>
    </dgm:pt>
    <dgm:pt modelId="{7113F8F7-A9F2-471D-91A1-7B083F9BC246}" type="pres">
      <dgm:prSet presAssocID="{50C5FBBE-96D7-4EA6-A488-4D372DEE746E}" presName="centerShape" presStyleLbl="node0" presStyleIdx="0" presStyleCnt="1" custScaleX="104763"/>
      <dgm:spPr/>
    </dgm:pt>
    <dgm:pt modelId="{DAD90E8D-8B81-4ADA-AB88-BB50CC373C1B}" type="pres">
      <dgm:prSet presAssocID="{85B576C4-902C-4B86-984B-B0E6D2106094}" presName="parTrans" presStyleLbl="sibTrans2D1" presStyleIdx="0" presStyleCnt="5"/>
      <dgm:spPr/>
    </dgm:pt>
    <dgm:pt modelId="{F9C4158A-EAF1-4081-AB66-4FB5024B8370}" type="pres">
      <dgm:prSet presAssocID="{85B576C4-902C-4B86-984B-B0E6D2106094}" presName="connectorText" presStyleLbl="sibTrans2D1" presStyleIdx="0" presStyleCnt="5"/>
      <dgm:spPr/>
    </dgm:pt>
    <dgm:pt modelId="{3E30D19A-C291-4C5E-B4AA-2536E1B537D4}" type="pres">
      <dgm:prSet presAssocID="{A8EE36AB-8F4E-4CE6-B61A-6E3A03EB2B02}" presName="node" presStyleLbl="node1" presStyleIdx="0" presStyleCnt="5">
        <dgm:presLayoutVars>
          <dgm:bulletEnabled val="1"/>
        </dgm:presLayoutVars>
      </dgm:prSet>
      <dgm:spPr/>
    </dgm:pt>
    <dgm:pt modelId="{6DE509CC-12B5-415D-A411-03D458768440}" type="pres">
      <dgm:prSet presAssocID="{CE1296BB-CE2F-4E5A-AB4E-EACA5736732C}" presName="parTrans" presStyleLbl="sibTrans2D1" presStyleIdx="1" presStyleCnt="5"/>
      <dgm:spPr/>
    </dgm:pt>
    <dgm:pt modelId="{1CF6E46D-C474-48DB-8C67-F9E80D3686B5}" type="pres">
      <dgm:prSet presAssocID="{CE1296BB-CE2F-4E5A-AB4E-EACA5736732C}" presName="connectorText" presStyleLbl="sibTrans2D1" presStyleIdx="1" presStyleCnt="5"/>
      <dgm:spPr/>
    </dgm:pt>
    <dgm:pt modelId="{63A3F1FD-4221-4E78-ABB5-6879E9839994}" type="pres">
      <dgm:prSet presAssocID="{ED1CA94E-FA62-478B-A480-5B1A774FCC52}" presName="node" presStyleLbl="node1" presStyleIdx="1" presStyleCnt="5">
        <dgm:presLayoutVars>
          <dgm:bulletEnabled val="1"/>
        </dgm:presLayoutVars>
      </dgm:prSet>
      <dgm:spPr/>
    </dgm:pt>
    <dgm:pt modelId="{443CAE5D-92F8-44AD-9C75-633A7D4FC7EB}" type="pres">
      <dgm:prSet presAssocID="{F52E595D-0319-445E-95E1-C006012055E4}" presName="parTrans" presStyleLbl="sibTrans2D1" presStyleIdx="2" presStyleCnt="5"/>
      <dgm:spPr/>
    </dgm:pt>
    <dgm:pt modelId="{7BD949CE-B2DF-4A21-AEA6-601837DFC2FD}" type="pres">
      <dgm:prSet presAssocID="{F52E595D-0319-445E-95E1-C006012055E4}" presName="connectorText" presStyleLbl="sibTrans2D1" presStyleIdx="2" presStyleCnt="5"/>
      <dgm:spPr/>
    </dgm:pt>
    <dgm:pt modelId="{D45436F3-753B-47DB-AB36-2C2FC83E6ACF}" type="pres">
      <dgm:prSet presAssocID="{7BF65632-3B71-4786-A94A-1039C6F02D59}" presName="node" presStyleLbl="node1" presStyleIdx="2" presStyleCnt="5">
        <dgm:presLayoutVars>
          <dgm:bulletEnabled val="1"/>
        </dgm:presLayoutVars>
      </dgm:prSet>
      <dgm:spPr/>
    </dgm:pt>
    <dgm:pt modelId="{17457DD8-26F8-42F8-817A-DDDDAD0B49A5}" type="pres">
      <dgm:prSet presAssocID="{AC95F928-BAAB-404E-96C0-F4372F0A3FE4}" presName="parTrans" presStyleLbl="sibTrans2D1" presStyleIdx="3" presStyleCnt="5"/>
      <dgm:spPr/>
    </dgm:pt>
    <dgm:pt modelId="{FA715711-6411-42AE-BDD2-C957B083E0AD}" type="pres">
      <dgm:prSet presAssocID="{AC95F928-BAAB-404E-96C0-F4372F0A3FE4}" presName="connectorText" presStyleLbl="sibTrans2D1" presStyleIdx="3" presStyleCnt="5"/>
      <dgm:spPr/>
    </dgm:pt>
    <dgm:pt modelId="{F3D4A17B-5F45-4D0B-ADCF-4982A1A3058A}" type="pres">
      <dgm:prSet presAssocID="{5F9359D2-7724-4B16-8CB5-0F3FCD2326C9}" presName="node" presStyleLbl="node1" presStyleIdx="3" presStyleCnt="5">
        <dgm:presLayoutVars>
          <dgm:bulletEnabled val="1"/>
        </dgm:presLayoutVars>
      </dgm:prSet>
      <dgm:spPr/>
    </dgm:pt>
    <dgm:pt modelId="{6BB68731-1E7E-4428-9CB2-D7DD166D3F3A}" type="pres">
      <dgm:prSet presAssocID="{B16D4A5F-DC3A-4D0A-BB0D-FEA24B4251C4}" presName="parTrans" presStyleLbl="sibTrans2D1" presStyleIdx="4" presStyleCnt="5"/>
      <dgm:spPr/>
    </dgm:pt>
    <dgm:pt modelId="{DDB6290B-D93D-4FDF-9354-9629FCF9CBC1}" type="pres">
      <dgm:prSet presAssocID="{B16D4A5F-DC3A-4D0A-BB0D-FEA24B4251C4}" presName="connectorText" presStyleLbl="sibTrans2D1" presStyleIdx="4" presStyleCnt="5"/>
      <dgm:spPr/>
    </dgm:pt>
    <dgm:pt modelId="{4DE68B9D-E0C6-4180-B393-6C09F3CCB747}" type="pres">
      <dgm:prSet presAssocID="{59BAAF0A-726E-416C-9ADE-49FD377C46E4}" presName="node" presStyleLbl="node1" presStyleIdx="4" presStyleCnt="5">
        <dgm:presLayoutVars>
          <dgm:bulletEnabled val="1"/>
        </dgm:presLayoutVars>
      </dgm:prSet>
      <dgm:spPr/>
    </dgm:pt>
  </dgm:ptLst>
  <dgm:cxnLst>
    <dgm:cxn modelId="{E217280D-19D9-4A23-8C4C-0BD895B69725}" srcId="{50C5FBBE-96D7-4EA6-A488-4D372DEE746E}" destId="{A8EE36AB-8F4E-4CE6-B61A-6E3A03EB2B02}" srcOrd="0" destOrd="0" parTransId="{85B576C4-902C-4B86-984B-B0E6D2106094}" sibTransId="{DB026D48-F80B-4995-A588-9A40B7A51735}"/>
    <dgm:cxn modelId="{44542711-129F-4146-8DF1-A58B76D6A882}" type="presOf" srcId="{7BF65632-3B71-4786-A94A-1039C6F02D59}" destId="{D45436F3-753B-47DB-AB36-2C2FC83E6ACF}" srcOrd="0" destOrd="0" presId="urn:microsoft.com/office/officeart/2005/8/layout/radial5"/>
    <dgm:cxn modelId="{1B94E41D-FE52-4352-BABA-EACCFD139D87}" type="presOf" srcId="{AC95F928-BAAB-404E-96C0-F4372F0A3FE4}" destId="{FA715711-6411-42AE-BDD2-C957B083E0AD}" srcOrd="1" destOrd="0" presId="urn:microsoft.com/office/officeart/2005/8/layout/radial5"/>
    <dgm:cxn modelId="{1567352D-7845-42AE-92F6-0A8A1CCEB222}" type="presOf" srcId="{ED1CA94E-FA62-478B-A480-5B1A774FCC52}" destId="{63A3F1FD-4221-4E78-ABB5-6879E9839994}" srcOrd="0" destOrd="0" presId="urn:microsoft.com/office/officeart/2005/8/layout/radial5"/>
    <dgm:cxn modelId="{E7C0953A-ACE9-402F-8851-3D649F3992CE}" type="presOf" srcId="{F52E595D-0319-445E-95E1-C006012055E4}" destId="{443CAE5D-92F8-44AD-9C75-633A7D4FC7EB}" srcOrd="0" destOrd="0" presId="urn:microsoft.com/office/officeart/2005/8/layout/radial5"/>
    <dgm:cxn modelId="{E1E34D4D-EE1D-457B-A402-B0D99B495012}" type="presOf" srcId="{CE1296BB-CE2F-4E5A-AB4E-EACA5736732C}" destId="{1CF6E46D-C474-48DB-8C67-F9E80D3686B5}" srcOrd="1" destOrd="0" presId="urn:microsoft.com/office/officeart/2005/8/layout/radial5"/>
    <dgm:cxn modelId="{C9092C4F-D52D-431C-A327-6F5AB2D7A0B2}" type="presOf" srcId="{A8EE36AB-8F4E-4CE6-B61A-6E3A03EB2B02}" destId="{3E30D19A-C291-4C5E-B4AA-2536E1B537D4}" srcOrd="0" destOrd="0" presId="urn:microsoft.com/office/officeart/2005/8/layout/radial5"/>
    <dgm:cxn modelId="{9A192D70-9C8E-4FD5-A2FB-618C9171C8B6}" type="presOf" srcId="{B16D4A5F-DC3A-4D0A-BB0D-FEA24B4251C4}" destId="{DDB6290B-D93D-4FDF-9354-9629FCF9CBC1}" srcOrd="1" destOrd="0" presId="urn:microsoft.com/office/officeart/2005/8/layout/radial5"/>
    <dgm:cxn modelId="{C1A8B977-D34A-49BC-8020-C911D9556478}" type="presOf" srcId="{B16D4A5F-DC3A-4D0A-BB0D-FEA24B4251C4}" destId="{6BB68731-1E7E-4428-9CB2-D7DD166D3F3A}" srcOrd="0" destOrd="0" presId="urn:microsoft.com/office/officeart/2005/8/layout/radial5"/>
    <dgm:cxn modelId="{B40F2A7A-2F1E-40FE-8318-E50D6F822A78}" type="presOf" srcId="{9A559F92-1461-4C19-9775-0865EC5CC0B9}" destId="{6E0D4D1F-EC43-47CF-AA1B-B625F48E4F3C}" srcOrd="0" destOrd="0" presId="urn:microsoft.com/office/officeart/2005/8/layout/radial5"/>
    <dgm:cxn modelId="{F4D7187C-16EF-41C1-81F5-68E868D33264}" type="presOf" srcId="{85B576C4-902C-4B86-984B-B0E6D2106094}" destId="{DAD90E8D-8B81-4ADA-AB88-BB50CC373C1B}" srcOrd="0" destOrd="0" presId="urn:microsoft.com/office/officeart/2005/8/layout/radial5"/>
    <dgm:cxn modelId="{0944B996-FAC7-4989-86EE-8970817E873F}" type="presOf" srcId="{5F9359D2-7724-4B16-8CB5-0F3FCD2326C9}" destId="{F3D4A17B-5F45-4D0B-ADCF-4982A1A3058A}" srcOrd="0" destOrd="0" presId="urn:microsoft.com/office/officeart/2005/8/layout/radial5"/>
    <dgm:cxn modelId="{06B920A1-CAA2-4339-A2A9-597B5DF463CA}" type="presOf" srcId="{50C5FBBE-96D7-4EA6-A488-4D372DEE746E}" destId="{7113F8F7-A9F2-471D-91A1-7B083F9BC246}" srcOrd="0" destOrd="0" presId="urn:microsoft.com/office/officeart/2005/8/layout/radial5"/>
    <dgm:cxn modelId="{3DA5B6A2-8B20-4F94-BAF1-48FCD031EC6B}" srcId="{9A559F92-1461-4C19-9775-0865EC5CC0B9}" destId="{50C5FBBE-96D7-4EA6-A488-4D372DEE746E}" srcOrd="0" destOrd="0" parTransId="{B4F6DF2B-161C-4535-BE38-C364B60565B5}" sibTransId="{C75A7047-CF3F-4FC2-B747-647589B4237B}"/>
    <dgm:cxn modelId="{670638A8-E056-41A5-9C5E-068A76E00FD6}" type="presOf" srcId="{F52E595D-0319-445E-95E1-C006012055E4}" destId="{7BD949CE-B2DF-4A21-AEA6-601837DFC2FD}" srcOrd="1" destOrd="0" presId="urn:microsoft.com/office/officeart/2005/8/layout/radial5"/>
    <dgm:cxn modelId="{F867BCA8-A388-497E-B89B-3048448BD305}" srcId="{50C5FBBE-96D7-4EA6-A488-4D372DEE746E}" destId="{ED1CA94E-FA62-478B-A480-5B1A774FCC52}" srcOrd="1" destOrd="0" parTransId="{CE1296BB-CE2F-4E5A-AB4E-EACA5736732C}" sibTransId="{DE35151E-6BCC-4143-886D-00F8485CB76A}"/>
    <dgm:cxn modelId="{FB485DB2-7F00-458D-BBC1-67F1EF257BEF}" type="presOf" srcId="{85B576C4-902C-4B86-984B-B0E6D2106094}" destId="{F9C4158A-EAF1-4081-AB66-4FB5024B8370}" srcOrd="1" destOrd="0" presId="urn:microsoft.com/office/officeart/2005/8/layout/radial5"/>
    <dgm:cxn modelId="{651FC5B2-925D-4360-AAB6-9B92F562D3D3}" type="presOf" srcId="{CE1296BB-CE2F-4E5A-AB4E-EACA5736732C}" destId="{6DE509CC-12B5-415D-A411-03D458768440}" srcOrd="0" destOrd="0" presId="urn:microsoft.com/office/officeart/2005/8/layout/radial5"/>
    <dgm:cxn modelId="{EC0AB8C2-37E4-46DA-A40B-218877580593}" type="presOf" srcId="{59BAAF0A-726E-416C-9ADE-49FD377C46E4}" destId="{4DE68B9D-E0C6-4180-B393-6C09F3CCB747}" srcOrd="0" destOrd="0" presId="urn:microsoft.com/office/officeart/2005/8/layout/radial5"/>
    <dgm:cxn modelId="{09DBBAD6-C164-4A41-96E1-21F1F0897DF5}" srcId="{50C5FBBE-96D7-4EA6-A488-4D372DEE746E}" destId="{5F9359D2-7724-4B16-8CB5-0F3FCD2326C9}" srcOrd="3" destOrd="0" parTransId="{AC95F928-BAAB-404E-96C0-F4372F0A3FE4}" sibTransId="{2FEEA4E8-DE92-4BB8-A9A4-0ADA2B73FF13}"/>
    <dgm:cxn modelId="{968FF0E1-1F90-40E6-B466-01D7432D7AA5}" srcId="{50C5FBBE-96D7-4EA6-A488-4D372DEE746E}" destId="{7BF65632-3B71-4786-A94A-1039C6F02D59}" srcOrd="2" destOrd="0" parTransId="{F52E595D-0319-445E-95E1-C006012055E4}" sibTransId="{3549063D-FB9A-4BD7-BE27-650B38420E46}"/>
    <dgm:cxn modelId="{05073BE7-DA92-429F-93CA-046FC38B20C7}" srcId="{50C5FBBE-96D7-4EA6-A488-4D372DEE746E}" destId="{59BAAF0A-726E-416C-9ADE-49FD377C46E4}" srcOrd="4" destOrd="0" parTransId="{B16D4A5F-DC3A-4D0A-BB0D-FEA24B4251C4}" sibTransId="{482094B7-D9B1-47F9-81F0-44EF34A1CB9D}"/>
    <dgm:cxn modelId="{021FF6FB-3391-4808-94D8-FC776A19FF56}" type="presOf" srcId="{AC95F928-BAAB-404E-96C0-F4372F0A3FE4}" destId="{17457DD8-26F8-42F8-817A-DDDDAD0B49A5}" srcOrd="0" destOrd="0" presId="urn:microsoft.com/office/officeart/2005/8/layout/radial5"/>
    <dgm:cxn modelId="{302DEFB4-7B2D-43BA-BDEF-1113FEC1C986}" type="presParOf" srcId="{6E0D4D1F-EC43-47CF-AA1B-B625F48E4F3C}" destId="{7113F8F7-A9F2-471D-91A1-7B083F9BC246}" srcOrd="0" destOrd="0" presId="urn:microsoft.com/office/officeart/2005/8/layout/radial5"/>
    <dgm:cxn modelId="{00134CC0-67CD-4A45-9CBA-076FED785C2C}" type="presParOf" srcId="{6E0D4D1F-EC43-47CF-AA1B-B625F48E4F3C}" destId="{DAD90E8D-8B81-4ADA-AB88-BB50CC373C1B}" srcOrd="1" destOrd="0" presId="urn:microsoft.com/office/officeart/2005/8/layout/radial5"/>
    <dgm:cxn modelId="{E99CFD67-FCB4-4CAB-8932-C73BDEDD8010}" type="presParOf" srcId="{DAD90E8D-8B81-4ADA-AB88-BB50CC373C1B}" destId="{F9C4158A-EAF1-4081-AB66-4FB5024B8370}" srcOrd="0" destOrd="0" presId="urn:microsoft.com/office/officeart/2005/8/layout/radial5"/>
    <dgm:cxn modelId="{9F898E79-EF4A-4F41-AAC1-89F2D39DF7A7}" type="presParOf" srcId="{6E0D4D1F-EC43-47CF-AA1B-B625F48E4F3C}" destId="{3E30D19A-C291-4C5E-B4AA-2536E1B537D4}" srcOrd="2" destOrd="0" presId="urn:microsoft.com/office/officeart/2005/8/layout/radial5"/>
    <dgm:cxn modelId="{CF3F0BF2-73AD-495A-B0E3-85B8BAB9B957}" type="presParOf" srcId="{6E0D4D1F-EC43-47CF-AA1B-B625F48E4F3C}" destId="{6DE509CC-12B5-415D-A411-03D458768440}" srcOrd="3" destOrd="0" presId="urn:microsoft.com/office/officeart/2005/8/layout/radial5"/>
    <dgm:cxn modelId="{F48B52FC-809B-480D-BC8D-1531E9F43D5A}" type="presParOf" srcId="{6DE509CC-12B5-415D-A411-03D458768440}" destId="{1CF6E46D-C474-48DB-8C67-F9E80D3686B5}" srcOrd="0" destOrd="0" presId="urn:microsoft.com/office/officeart/2005/8/layout/radial5"/>
    <dgm:cxn modelId="{DE962E47-E108-458F-A434-7DA7335D842D}" type="presParOf" srcId="{6E0D4D1F-EC43-47CF-AA1B-B625F48E4F3C}" destId="{63A3F1FD-4221-4E78-ABB5-6879E9839994}" srcOrd="4" destOrd="0" presId="urn:microsoft.com/office/officeart/2005/8/layout/radial5"/>
    <dgm:cxn modelId="{E38AD5D2-DDD3-41E2-83C9-F1B840EC1868}" type="presParOf" srcId="{6E0D4D1F-EC43-47CF-AA1B-B625F48E4F3C}" destId="{443CAE5D-92F8-44AD-9C75-633A7D4FC7EB}" srcOrd="5" destOrd="0" presId="urn:microsoft.com/office/officeart/2005/8/layout/radial5"/>
    <dgm:cxn modelId="{76CE9311-DD9A-4250-96E9-C588B69AEC27}" type="presParOf" srcId="{443CAE5D-92F8-44AD-9C75-633A7D4FC7EB}" destId="{7BD949CE-B2DF-4A21-AEA6-601837DFC2FD}" srcOrd="0" destOrd="0" presId="urn:microsoft.com/office/officeart/2005/8/layout/radial5"/>
    <dgm:cxn modelId="{A24BCA46-E62A-4E81-9D9B-EC445195F9B1}" type="presParOf" srcId="{6E0D4D1F-EC43-47CF-AA1B-B625F48E4F3C}" destId="{D45436F3-753B-47DB-AB36-2C2FC83E6ACF}" srcOrd="6" destOrd="0" presId="urn:microsoft.com/office/officeart/2005/8/layout/radial5"/>
    <dgm:cxn modelId="{044738B5-DC95-4D62-93C1-C0ADB122132D}" type="presParOf" srcId="{6E0D4D1F-EC43-47CF-AA1B-B625F48E4F3C}" destId="{17457DD8-26F8-42F8-817A-DDDDAD0B49A5}" srcOrd="7" destOrd="0" presId="urn:microsoft.com/office/officeart/2005/8/layout/radial5"/>
    <dgm:cxn modelId="{36459BB8-F7F3-4A83-917B-B3DDE818E73D}" type="presParOf" srcId="{17457DD8-26F8-42F8-817A-DDDDAD0B49A5}" destId="{FA715711-6411-42AE-BDD2-C957B083E0AD}" srcOrd="0" destOrd="0" presId="urn:microsoft.com/office/officeart/2005/8/layout/radial5"/>
    <dgm:cxn modelId="{CD7B06B7-ADDA-41EC-A599-50E75EA7CE69}" type="presParOf" srcId="{6E0D4D1F-EC43-47CF-AA1B-B625F48E4F3C}" destId="{F3D4A17B-5F45-4D0B-ADCF-4982A1A3058A}" srcOrd="8" destOrd="0" presId="urn:microsoft.com/office/officeart/2005/8/layout/radial5"/>
    <dgm:cxn modelId="{3F274912-F456-4B74-AECB-11BBF150297E}" type="presParOf" srcId="{6E0D4D1F-EC43-47CF-AA1B-B625F48E4F3C}" destId="{6BB68731-1E7E-4428-9CB2-D7DD166D3F3A}" srcOrd="9" destOrd="0" presId="urn:microsoft.com/office/officeart/2005/8/layout/radial5"/>
    <dgm:cxn modelId="{8CDF92B6-8F6D-435A-8166-32ACB444EEB6}" type="presParOf" srcId="{6BB68731-1E7E-4428-9CB2-D7DD166D3F3A}" destId="{DDB6290B-D93D-4FDF-9354-9629FCF9CBC1}" srcOrd="0" destOrd="0" presId="urn:microsoft.com/office/officeart/2005/8/layout/radial5"/>
    <dgm:cxn modelId="{D729906D-19A2-4E95-A19F-54CC76B3076C}" type="presParOf" srcId="{6E0D4D1F-EC43-47CF-AA1B-B625F48E4F3C}" destId="{4DE68B9D-E0C6-4180-B393-6C09F3CCB747}"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3F8F7-A9F2-471D-91A1-7B083F9BC246}">
      <dsp:nvSpPr>
        <dsp:cNvPr id="0" name=""/>
        <dsp:cNvSpPr/>
      </dsp:nvSpPr>
      <dsp:spPr>
        <a:xfrm>
          <a:off x="1753536" y="1630272"/>
          <a:ext cx="1218263" cy="11628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ts val="0"/>
            </a:spcBef>
            <a:spcAft>
              <a:spcPts val="0"/>
            </a:spcAft>
            <a:buNone/>
          </a:pPr>
          <a:r>
            <a:rPr lang="en-US" altLang="zh-CN" sz="2800" kern="1200" dirty="0">
              <a:solidFill>
                <a:schemeClr val="bg1"/>
              </a:solidFill>
            </a:rPr>
            <a:t>REO</a:t>
          </a:r>
          <a:endParaRPr lang="zh-CN" altLang="en-US" sz="2800" kern="1200" dirty="0">
            <a:solidFill>
              <a:schemeClr val="bg1"/>
            </a:solidFill>
          </a:endParaRPr>
        </a:p>
      </dsp:txBody>
      <dsp:txXfrm>
        <a:off x="1931946" y="1800571"/>
        <a:ext cx="861443" cy="822277"/>
      </dsp:txXfrm>
    </dsp:sp>
    <dsp:sp modelId="{DAD90E8D-8B81-4ADA-AB88-BB50CC373C1B}">
      <dsp:nvSpPr>
        <dsp:cNvPr id="0" name=""/>
        <dsp:cNvSpPr/>
      </dsp:nvSpPr>
      <dsp:spPr>
        <a:xfrm rot="16200000">
          <a:off x="2239301" y="1206799"/>
          <a:ext cx="246733" cy="39537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00000"/>
            </a:lnSpc>
            <a:spcBef>
              <a:spcPts val="0"/>
            </a:spcBef>
            <a:spcAft>
              <a:spcPts val="0"/>
            </a:spcAft>
            <a:buNone/>
          </a:pPr>
          <a:endParaRPr lang="zh-CN" altLang="en-US" sz="1600" kern="1200">
            <a:solidFill>
              <a:schemeClr val="bg1"/>
            </a:solidFill>
          </a:endParaRPr>
        </a:p>
      </dsp:txBody>
      <dsp:txXfrm>
        <a:off x="2276311" y="1322884"/>
        <a:ext cx="172713" cy="237227"/>
      </dsp:txXfrm>
    </dsp:sp>
    <dsp:sp modelId="{3E30D19A-C291-4C5E-B4AA-2536E1B537D4}">
      <dsp:nvSpPr>
        <dsp:cNvPr id="0" name=""/>
        <dsp:cNvSpPr/>
      </dsp:nvSpPr>
      <dsp:spPr>
        <a:xfrm>
          <a:off x="1781230" y="1862"/>
          <a:ext cx="1162875" cy="11628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ts val="0"/>
            </a:spcBef>
            <a:spcAft>
              <a:spcPts val="0"/>
            </a:spcAft>
            <a:buNone/>
          </a:pPr>
          <a:r>
            <a:rPr lang="zh-CN" altLang="en-US" sz="1800" kern="1200" dirty="0">
              <a:solidFill>
                <a:schemeClr val="bg1"/>
              </a:solidFill>
            </a:rPr>
            <a:t>捕集</a:t>
          </a:r>
          <a:r>
            <a:rPr lang="en-US" altLang="zh-CN" sz="1800" kern="1200" dirty="0">
              <a:solidFill>
                <a:schemeClr val="bg1"/>
              </a:solidFill>
            </a:rPr>
            <a:t>V</a:t>
          </a:r>
        </a:p>
        <a:p>
          <a:pPr marL="0" lvl="0" indent="0" algn="ctr" defTabSz="800100">
            <a:lnSpc>
              <a:spcPct val="100000"/>
            </a:lnSpc>
            <a:spcBef>
              <a:spcPts val="0"/>
            </a:spcBef>
            <a:spcAft>
              <a:spcPts val="0"/>
            </a:spcAft>
            <a:buNone/>
          </a:pPr>
          <a:r>
            <a:rPr lang="en-US" sz="1400" b="1" i="0" u="none" strike="noStrike" kern="1200" dirty="0">
              <a:solidFill>
                <a:schemeClr val="bg1"/>
              </a:solidFill>
              <a:latin typeface="Times New Roman"/>
              <a:ea typeface="Times New Roman"/>
              <a:cs typeface="Times New Roman"/>
              <a:sym typeface="Times New Roman"/>
            </a:rPr>
            <a:t>Capture</a:t>
          </a:r>
          <a:endParaRPr lang="en-US" sz="1400" kern="1200" dirty="0">
            <a:solidFill>
              <a:schemeClr val="bg1"/>
            </a:solidFill>
          </a:endParaRPr>
        </a:p>
        <a:p>
          <a:pPr marL="0" lvl="0" indent="0" algn="ctr" defTabSz="800100">
            <a:lnSpc>
              <a:spcPct val="100000"/>
            </a:lnSpc>
            <a:spcBef>
              <a:spcPts val="0"/>
            </a:spcBef>
            <a:spcAft>
              <a:spcPts val="0"/>
            </a:spcAft>
            <a:buNone/>
          </a:pPr>
          <a:r>
            <a:rPr lang="en-US" sz="1400" b="0" i="0" u="none" strike="noStrike" kern="1200" dirty="0">
              <a:solidFill>
                <a:schemeClr val="bg1"/>
              </a:solidFill>
              <a:latin typeface="Times New Roman"/>
              <a:ea typeface="Times New Roman"/>
              <a:cs typeface="Times New Roman"/>
              <a:sym typeface="Times New Roman"/>
            </a:rPr>
            <a:t>Metals</a:t>
          </a:r>
          <a:endParaRPr lang="zh-CN" altLang="en-US" sz="1400" kern="1200" dirty="0">
            <a:solidFill>
              <a:schemeClr val="bg1"/>
            </a:solidFill>
          </a:endParaRPr>
        </a:p>
      </dsp:txBody>
      <dsp:txXfrm>
        <a:off x="1951529" y="172161"/>
        <a:ext cx="822277" cy="822277"/>
      </dsp:txXfrm>
    </dsp:sp>
    <dsp:sp modelId="{6DE509CC-12B5-415D-A411-03D458768440}">
      <dsp:nvSpPr>
        <dsp:cNvPr id="0" name=""/>
        <dsp:cNvSpPr/>
      </dsp:nvSpPr>
      <dsp:spPr>
        <a:xfrm rot="20520000">
          <a:off x="3025792" y="1760617"/>
          <a:ext cx="233548" cy="39537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00000"/>
            </a:lnSpc>
            <a:spcBef>
              <a:spcPts val="0"/>
            </a:spcBef>
            <a:spcAft>
              <a:spcPts val="0"/>
            </a:spcAft>
            <a:buNone/>
          </a:pPr>
          <a:endParaRPr lang="zh-CN" altLang="en-US" sz="1600" kern="1200">
            <a:solidFill>
              <a:schemeClr val="bg1"/>
            </a:solidFill>
          </a:endParaRPr>
        </a:p>
      </dsp:txBody>
      <dsp:txXfrm>
        <a:off x="3027507" y="1850517"/>
        <a:ext cx="163484" cy="237227"/>
      </dsp:txXfrm>
    </dsp:sp>
    <dsp:sp modelId="{63A3F1FD-4221-4E78-ABB5-6879E9839994}">
      <dsp:nvSpPr>
        <dsp:cNvPr id="0" name=""/>
        <dsp:cNvSpPr/>
      </dsp:nvSpPr>
      <dsp:spPr>
        <a:xfrm>
          <a:off x="3329939" y="1127066"/>
          <a:ext cx="1162875" cy="11628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ts val="2160"/>
            </a:lnSpc>
            <a:spcBef>
              <a:spcPts val="0"/>
            </a:spcBef>
            <a:spcAft>
              <a:spcPts val="0"/>
            </a:spcAft>
            <a:buNone/>
          </a:pPr>
          <a:r>
            <a:rPr lang="zh-CN" altLang="en-US" sz="1800" kern="1200" dirty="0">
              <a:solidFill>
                <a:schemeClr val="bg1"/>
              </a:solidFill>
            </a:rPr>
            <a:t>稳定分子筛</a:t>
          </a:r>
          <a:endParaRPr lang="en-US" altLang="zh-CN" sz="1800" kern="1200" dirty="0">
            <a:solidFill>
              <a:schemeClr val="bg1"/>
            </a:solidFill>
          </a:endParaRPr>
        </a:p>
        <a:p>
          <a:pPr marL="0" lvl="0" indent="0" algn="ctr" defTabSz="800100">
            <a:lnSpc>
              <a:spcPct val="100000"/>
            </a:lnSpc>
            <a:spcBef>
              <a:spcPts val="0"/>
            </a:spcBef>
            <a:spcAft>
              <a:spcPts val="0"/>
            </a:spcAft>
            <a:buNone/>
          </a:pPr>
          <a:r>
            <a:rPr lang="en-US" sz="1200" b="1" i="0" u="none" strike="noStrike" kern="1200" dirty="0">
              <a:solidFill>
                <a:schemeClr val="bg1"/>
              </a:solidFill>
              <a:latin typeface="Times New Roman"/>
              <a:ea typeface="Times New Roman"/>
              <a:cs typeface="Times New Roman"/>
              <a:sym typeface="Times New Roman"/>
            </a:rPr>
            <a:t>Stabilize</a:t>
          </a:r>
          <a:endParaRPr lang="en-US" sz="1200" kern="1200" dirty="0">
            <a:solidFill>
              <a:schemeClr val="bg1"/>
            </a:solidFill>
          </a:endParaRPr>
        </a:p>
        <a:p>
          <a:pPr marL="0" lvl="0" indent="0" algn="ctr" defTabSz="800100">
            <a:lnSpc>
              <a:spcPct val="100000"/>
            </a:lnSpc>
            <a:spcBef>
              <a:spcPts val="0"/>
            </a:spcBef>
            <a:spcAft>
              <a:spcPts val="0"/>
            </a:spcAft>
            <a:buNone/>
          </a:pPr>
          <a:r>
            <a:rPr lang="en-US" sz="1200" b="0" i="0" u="none" strike="noStrike" kern="1200" dirty="0">
              <a:solidFill>
                <a:schemeClr val="bg1"/>
              </a:solidFill>
              <a:latin typeface="Times New Roman"/>
              <a:ea typeface="Times New Roman"/>
              <a:cs typeface="Times New Roman"/>
              <a:sym typeface="Times New Roman"/>
            </a:rPr>
            <a:t>Zeolite</a:t>
          </a:r>
          <a:endParaRPr lang="zh-CN" altLang="en-US" sz="1400" kern="1200" dirty="0">
            <a:solidFill>
              <a:schemeClr val="bg1"/>
            </a:solidFill>
          </a:endParaRPr>
        </a:p>
      </dsp:txBody>
      <dsp:txXfrm>
        <a:off x="3500238" y="1297365"/>
        <a:ext cx="822277" cy="822277"/>
      </dsp:txXfrm>
    </dsp:sp>
    <dsp:sp modelId="{443CAE5D-92F8-44AD-9C75-633A7D4FC7EB}">
      <dsp:nvSpPr>
        <dsp:cNvPr id="0" name=""/>
        <dsp:cNvSpPr/>
      </dsp:nvSpPr>
      <dsp:spPr>
        <a:xfrm rot="3240000">
          <a:off x="2718961" y="2670884"/>
          <a:ext cx="241890" cy="39537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00000"/>
            </a:lnSpc>
            <a:spcBef>
              <a:spcPts val="0"/>
            </a:spcBef>
            <a:spcAft>
              <a:spcPts val="0"/>
            </a:spcAft>
            <a:buNone/>
          </a:pPr>
          <a:endParaRPr lang="zh-CN" altLang="en-US" sz="1600" kern="1200">
            <a:solidFill>
              <a:schemeClr val="bg1"/>
            </a:solidFill>
          </a:endParaRPr>
        </a:p>
      </dsp:txBody>
      <dsp:txXfrm>
        <a:off x="2733918" y="2720605"/>
        <a:ext cx="169323" cy="237227"/>
      </dsp:txXfrm>
    </dsp:sp>
    <dsp:sp modelId="{D45436F3-753B-47DB-AB36-2C2FC83E6ACF}">
      <dsp:nvSpPr>
        <dsp:cNvPr id="0" name=""/>
        <dsp:cNvSpPr/>
      </dsp:nvSpPr>
      <dsp:spPr>
        <a:xfrm>
          <a:off x="2738385" y="2947683"/>
          <a:ext cx="1162875" cy="116287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ts val="2160"/>
            </a:lnSpc>
            <a:spcBef>
              <a:spcPts val="0"/>
            </a:spcBef>
            <a:spcAft>
              <a:spcPts val="0"/>
            </a:spcAft>
            <a:buNone/>
          </a:pPr>
          <a:r>
            <a:rPr lang="zh-CN" altLang="en-US" sz="1800" kern="1200" dirty="0">
              <a:solidFill>
                <a:schemeClr val="bg1"/>
              </a:solidFill>
            </a:rPr>
            <a:t>稳定基质</a:t>
          </a:r>
          <a:endParaRPr lang="en-US" altLang="zh-CN" sz="1800" kern="1200" dirty="0">
            <a:solidFill>
              <a:schemeClr val="bg1"/>
            </a:solidFill>
          </a:endParaRPr>
        </a:p>
        <a:p>
          <a:pPr marL="0" lvl="0" indent="0" algn="ctr" defTabSz="800100">
            <a:lnSpc>
              <a:spcPct val="100000"/>
            </a:lnSpc>
            <a:spcBef>
              <a:spcPts val="0"/>
            </a:spcBef>
            <a:spcAft>
              <a:spcPts val="0"/>
            </a:spcAft>
            <a:buNone/>
          </a:pPr>
          <a:r>
            <a:rPr lang="en-US" sz="1400" b="1" i="0" u="none" strike="noStrike" kern="1200" dirty="0">
              <a:solidFill>
                <a:schemeClr val="bg1"/>
              </a:solidFill>
              <a:latin typeface="Times New Roman"/>
              <a:ea typeface="Times New Roman"/>
              <a:cs typeface="Times New Roman"/>
              <a:sym typeface="Times New Roman"/>
            </a:rPr>
            <a:t>Stabilize</a:t>
          </a:r>
          <a:endParaRPr lang="en-US" sz="1400" kern="1200" dirty="0">
            <a:solidFill>
              <a:schemeClr val="bg1"/>
            </a:solidFill>
          </a:endParaRPr>
        </a:p>
        <a:p>
          <a:pPr marL="0" lvl="0" indent="0" algn="ctr" defTabSz="800100">
            <a:lnSpc>
              <a:spcPct val="100000"/>
            </a:lnSpc>
            <a:spcBef>
              <a:spcPts val="0"/>
            </a:spcBef>
            <a:spcAft>
              <a:spcPts val="0"/>
            </a:spcAft>
            <a:buNone/>
          </a:pPr>
          <a:r>
            <a:rPr lang="en-US" sz="1400" b="0" i="0" u="none" strike="noStrike" kern="1200" dirty="0">
              <a:solidFill>
                <a:schemeClr val="bg1"/>
              </a:solidFill>
              <a:latin typeface="Times New Roman"/>
              <a:ea typeface="Times New Roman"/>
              <a:cs typeface="Times New Roman"/>
              <a:sym typeface="Times New Roman"/>
            </a:rPr>
            <a:t>Matrix</a:t>
          </a:r>
          <a:endParaRPr lang="zh-CN" altLang="en-US" sz="1400" kern="1200" dirty="0">
            <a:solidFill>
              <a:schemeClr val="bg1"/>
            </a:solidFill>
          </a:endParaRPr>
        </a:p>
      </dsp:txBody>
      <dsp:txXfrm>
        <a:off x="2908684" y="3117982"/>
        <a:ext cx="822277" cy="822277"/>
      </dsp:txXfrm>
    </dsp:sp>
    <dsp:sp modelId="{17457DD8-26F8-42F8-817A-DDDDAD0B49A5}">
      <dsp:nvSpPr>
        <dsp:cNvPr id="0" name=""/>
        <dsp:cNvSpPr/>
      </dsp:nvSpPr>
      <dsp:spPr>
        <a:xfrm rot="7560000">
          <a:off x="1764483" y="2670884"/>
          <a:ext cx="241890" cy="39537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00000"/>
            </a:lnSpc>
            <a:spcBef>
              <a:spcPts val="0"/>
            </a:spcBef>
            <a:spcAft>
              <a:spcPts val="0"/>
            </a:spcAft>
            <a:buNone/>
          </a:pPr>
          <a:endParaRPr lang="zh-CN" altLang="en-US" sz="1600" kern="1200">
            <a:solidFill>
              <a:schemeClr val="bg1"/>
            </a:solidFill>
          </a:endParaRPr>
        </a:p>
      </dsp:txBody>
      <dsp:txXfrm rot="10800000">
        <a:off x="1822093" y="2720605"/>
        <a:ext cx="169323" cy="237227"/>
      </dsp:txXfrm>
    </dsp:sp>
    <dsp:sp modelId="{F3D4A17B-5F45-4D0B-ADCF-4982A1A3058A}">
      <dsp:nvSpPr>
        <dsp:cNvPr id="0" name=""/>
        <dsp:cNvSpPr/>
      </dsp:nvSpPr>
      <dsp:spPr>
        <a:xfrm>
          <a:off x="824074" y="2947683"/>
          <a:ext cx="1162875" cy="116287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ts val="2160"/>
            </a:lnSpc>
            <a:spcBef>
              <a:spcPts val="0"/>
            </a:spcBef>
            <a:spcAft>
              <a:spcPts val="0"/>
            </a:spcAft>
            <a:buNone/>
          </a:pPr>
          <a:r>
            <a:rPr lang="zh-CN" altLang="en-US" sz="1800" kern="1200" dirty="0">
              <a:solidFill>
                <a:schemeClr val="bg1"/>
              </a:solidFill>
            </a:rPr>
            <a:t>调节活性位点</a:t>
          </a:r>
          <a:endParaRPr lang="en-US" altLang="zh-CN" sz="1800" kern="1200" dirty="0">
            <a:solidFill>
              <a:schemeClr val="bg1"/>
            </a:solidFill>
          </a:endParaRPr>
        </a:p>
        <a:p>
          <a:pPr marL="0" lvl="0" indent="0" algn="ctr" defTabSz="800100">
            <a:lnSpc>
              <a:spcPct val="100000"/>
            </a:lnSpc>
            <a:spcBef>
              <a:spcPts val="0"/>
            </a:spcBef>
            <a:spcAft>
              <a:spcPts val="0"/>
            </a:spcAft>
            <a:buNone/>
          </a:pPr>
          <a:r>
            <a:rPr lang="en-US" sz="1400" b="1" i="0" u="none" strike="noStrike" kern="1200" dirty="0">
              <a:solidFill>
                <a:schemeClr val="bg1"/>
              </a:solidFill>
              <a:latin typeface="Times New Roman"/>
              <a:ea typeface="Times New Roman"/>
              <a:cs typeface="Times New Roman"/>
              <a:sym typeface="Times New Roman"/>
            </a:rPr>
            <a:t>Modify</a:t>
          </a:r>
          <a:endParaRPr lang="en-US" sz="1400" kern="1200" dirty="0">
            <a:solidFill>
              <a:schemeClr val="bg1"/>
            </a:solidFill>
          </a:endParaRPr>
        </a:p>
        <a:p>
          <a:pPr marL="0" lvl="0" indent="0" algn="ctr" defTabSz="800100">
            <a:lnSpc>
              <a:spcPct val="100000"/>
            </a:lnSpc>
            <a:spcBef>
              <a:spcPts val="0"/>
            </a:spcBef>
            <a:spcAft>
              <a:spcPts val="0"/>
            </a:spcAft>
            <a:buNone/>
          </a:pPr>
          <a:r>
            <a:rPr lang="en-US" sz="1400" b="0" i="0" u="none" strike="noStrike" kern="1200" dirty="0">
              <a:solidFill>
                <a:schemeClr val="bg1"/>
              </a:solidFill>
              <a:latin typeface="Times New Roman"/>
              <a:ea typeface="Times New Roman"/>
              <a:cs typeface="Times New Roman"/>
              <a:sym typeface="Times New Roman"/>
            </a:rPr>
            <a:t>Acidity</a:t>
          </a:r>
          <a:endParaRPr lang="zh-CN" altLang="en-US" sz="1400" kern="1200" dirty="0">
            <a:solidFill>
              <a:schemeClr val="bg1"/>
            </a:solidFill>
          </a:endParaRPr>
        </a:p>
      </dsp:txBody>
      <dsp:txXfrm>
        <a:off x="994373" y="3117982"/>
        <a:ext cx="822277" cy="822277"/>
      </dsp:txXfrm>
    </dsp:sp>
    <dsp:sp modelId="{6BB68731-1E7E-4428-9CB2-D7DD166D3F3A}">
      <dsp:nvSpPr>
        <dsp:cNvPr id="0" name=""/>
        <dsp:cNvSpPr/>
      </dsp:nvSpPr>
      <dsp:spPr>
        <a:xfrm rot="11880000">
          <a:off x="1465995" y="1760617"/>
          <a:ext cx="233548" cy="39537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00000"/>
            </a:lnSpc>
            <a:spcBef>
              <a:spcPts val="0"/>
            </a:spcBef>
            <a:spcAft>
              <a:spcPts val="0"/>
            </a:spcAft>
            <a:buNone/>
          </a:pPr>
          <a:endParaRPr lang="zh-CN" altLang="en-US" sz="1600" kern="1200">
            <a:solidFill>
              <a:schemeClr val="bg1"/>
            </a:solidFill>
          </a:endParaRPr>
        </a:p>
      </dsp:txBody>
      <dsp:txXfrm rot="10800000">
        <a:off x="1534344" y="1850517"/>
        <a:ext cx="163484" cy="237227"/>
      </dsp:txXfrm>
    </dsp:sp>
    <dsp:sp modelId="{4DE68B9D-E0C6-4180-B393-6C09F3CCB747}">
      <dsp:nvSpPr>
        <dsp:cNvPr id="0" name=""/>
        <dsp:cNvSpPr/>
      </dsp:nvSpPr>
      <dsp:spPr>
        <a:xfrm>
          <a:off x="232520" y="1127066"/>
          <a:ext cx="1162875" cy="116287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ts val="2160"/>
            </a:lnSpc>
            <a:spcBef>
              <a:spcPts val="0"/>
            </a:spcBef>
            <a:spcAft>
              <a:spcPts val="0"/>
            </a:spcAft>
            <a:buNone/>
          </a:pPr>
          <a:r>
            <a:rPr lang="zh-CN" altLang="en-US" sz="1800" kern="1200" dirty="0">
              <a:solidFill>
                <a:schemeClr val="bg1"/>
              </a:solidFill>
            </a:rPr>
            <a:t>减少氨氮排放</a:t>
          </a:r>
          <a:endParaRPr lang="en-US" altLang="zh-CN" sz="1800" kern="1200" dirty="0">
            <a:solidFill>
              <a:schemeClr val="bg1"/>
            </a:solidFill>
          </a:endParaRPr>
        </a:p>
        <a:p>
          <a:pPr marL="0" lvl="0" indent="0" algn="ctr" defTabSz="800100">
            <a:lnSpc>
              <a:spcPct val="100000"/>
            </a:lnSpc>
            <a:spcBef>
              <a:spcPts val="0"/>
            </a:spcBef>
            <a:spcAft>
              <a:spcPts val="0"/>
            </a:spcAft>
            <a:buNone/>
          </a:pPr>
          <a:r>
            <a:rPr lang="en-US" sz="1400" b="1" i="0" u="none" strike="noStrike" kern="1200" dirty="0">
              <a:solidFill>
                <a:schemeClr val="bg1"/>
              </a:solidFill>
              <a:latin typeface="Times New Roman"/>
              <a:ea typeface="Times New Roman"/>
              <a:cs typeface="Times New Roman"/>
              <a:sym typeface="Times New Roman"/>
            </a:rPr>
            <a:t>Reduce</a:t>
          </a:r>
          <a:endParaRPr lang="en-US" sz="1400" kern="1200" dirty="0">
            <a:solidFill>
              <a:schemeClr val="bg1"/>
            </a:solidFill>
          </a:endParaRPr>
        </a:p>
        <a:p>
          <a:pPr marL="0" lvl="0" indent="0" algn="ctr" defTabSz="800100">
            <a:lnSpc>
              <a:spcPct val="100000"/>
            </a:lnSpc>
            <a:spcBef>
              <a:spcPts val="0"/>
            </a:spcBef>
            <a:spcAft>
              <a:spcPts val="0"/>
            </a:spcAft>
            <a:buNone/>
          </a:pPr>
          <a:r>
            <a:rPr lang="en-US" sz="1400" b="0" i="0" u="none" strike="noStrike" kern="1200" dirty="0">
              <a:solidFill>
                <a:schemeClr val="bg1"/>
              </a:solidFill>
              <a:latin typeface="Times New Roman"/>
              <a:ea typeface="Times New Roman"/>
              <a:cs typeface="Times New Roman"/>
              <a:sym typeface="Times New Roman"/>
            </a:rPr>
            <a:t>Emissions</a:t>
          </a:r>
          <a:endParaRPr lang="zh-CN" altLang="en-US" sz="1400" kern="1200" dirty="0">
            <a:solidFill>
              <a:schemeClr val="bg1"/>
            </a:solidFill>
          </a:endParaRPr>
        </a:p>
      </dsp:txBody>
      <dsp:txXfrm>
        <a:off x="402819" y="1297365"/>
        <a:ext cx="822277" cy="82227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latin typeface="微软雅黑" panose="020B0503020204020204" pitchFamily="34" charset="-122"/>
                <a:ea typeface="微软雅黑" panose="020B0503020204020204" pitchFamily="34" charset="-122"/>
              </a:rPr>
              <a:t>2026/4/18</a:t>
            </a:fld>
            <a:endParaRPr kumimoji="1"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dirty="0">
              <a:latin typeface="微软雅黑" panose="020B0503020204020204" pitchFamily="34" charset="-122"/>
              <a:ea typeface="微软雅黑" panose="020B0503020204020204" pitchFamily="34" charset="-122"/>
            </a:endParaRPr>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latin typeface="微软雅黑" panose="020B0503020204020204" pitchFamily="34" charset="-122"/>
                <a:ea typeface="微软雅黑" panose="020B0503020204020204" pitchFamily="34" charset="-122"/>
              </a:rPr>
              <a:t>‹#›</a:t>
            </a:fld>
            <a:endParaRPr kumimoji="1"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kumimoji="1"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B0ACF2CF-5EF1-D24F-8F8B-C67282AA038A}" type="datetimeFigureOut">
              <a:rPr kumimoji="1" lang="zh-CN" altLang="en-US" smtClean="0"/>
              <a:pPr/>
              <a:t>2026/4/18</a:t>
            </a:fld>
            <a:endParaRPr kumimoji="1"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kumimoji="1" lang="zh-CN" altLang="en-US" dirty="0"/>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78F70782-008B-5B48-B01C-A994AC4AA046}" type="slidenum">
              <a:rPr kumimoji="1" lang="zh-CN" altLang="en-US" smtClean="0"/>
              <a:pPr/>
              <a:t>‹#›</a:t>
            </a:fld>
            <a:endParaRPr kumimoji="1"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重要的化工原料丙烯的生产中，丙烷脱氢（PDH）技术扮演着越来越关键的角色。稀土元素在这一领域同样发挥着不可替代的作用。它们主要作为助剂被添加到铂基或铬基催化剂中，能够有效提升催化剂的稳定性，防止其在高温反应中失活，同时还能提高反应的活性和选择性，帮助我们更高效地生产丙烯。目前，全球主流的PDH技术都离不开稀土的贡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CF62-C6F2-1C3A-7391-5EF8861423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BBC933-8DE1-549C-FC61-1907D8E34C3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2C4B2C6-92F0-625A-2EF4-412EB674D11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D3DABE7-610A-45E2-3C99-1C0FE1D6282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8DE1157-EC90-E6E3-1275-FF47CCE8A03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稀土催化剂最广为人知的应用就是汽车尾气净化。我们汽车里的三元催化器，其核心就是含有铈的储氧材料。</a:t>
            </a:r>
          </a:p>
          <a:p>
            <a:pPr indent="0" algn="l">
              <a:lnSpc>
                <a:spcPct val="100000"/>
              </a:lnSpc>
            </a:pPr>
            <a:r>
              <a:rPr lang="en-US" sz="1400" b="0" i="0" u="none" strike="noStrike">
                <a:solidFill>
                  <a:srgbClr val="000000"/>
                </a:solidFill>
              </a:rPr>
              <a:t>它能像一个“氧气缓冲池”，在发动机工况变化时，动态调节氧气量，从而同时高效处理尾气中的三种主要污染物：一氧化碳、碳氢化合物和氮氧化物，将它们转化为无害的二氧化碳、水和氮气，为我们的蓝天保卫战立下汗马功劳。</a:t>
            </a:r>
          </a:p>
        </p:txBody>
      </p:sp>
      <p:sp>
        <p:nvSpPr>
          <p:cNvPr id="6" name="Footer Placeholder 5">
            <a:extLst>
              <a:ext uri="{FF2B5EF4-FFF2-40B4-BE49-F238E27FC236}">
                <a16:creationId xmlns:a16="http://schemas.microsoft.com/office/drawing/2014/main" id="{9E3DC68B-61C7-2BA6-1379-FA7ACFA19B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9C29E76-5BE5-6BA1-3897-9E689648CFB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493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02492-8959-42E5-9161-4C9108C17210}" type="slidenum">
              <a:rPr lang="zh-CN" altLang="en-US" smtClean="0"/>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除了汽车，稀土催化剂在更大型的工业废气治理中也发挥着关键作用。在电厂、钢铁厂，稀土基的脱硝催化剂能有效去除燃烧烟气中的氮氧化物，这是造成酸雨和光化学烟雾的主要元凶。稀土催化剂凭借其宽温区、高活性的特点，成为工业脱硝的主力军，为工业绿色转型提供了有力支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看完了成熟的工业应用，现在让我们将目光投向未来，探索稀土催化在一些前沿领域的巨大潜力。这些方向不仅代表着科学研究的最前沿，也为解决全球能源和环境挑战提供了新的思路。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应对气候变化的大背景下，如何将二氧化碳变废为宝是科学界的一大热点。稀土元素在这里找到了新的舞台。研究人员发现，通过稀土元素的巧妙调控，可以显著提高二氧化碳电催化还原的效率和对目标产物（如乙醇）的选择性。这为我们利用可再生电能，将温室气体直接转化为液体燃料提供了一条极具前景的技术路线。</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氢能被视为未来的终极能源之一。如何高效、低成本地制取氢气是关键。稀土元素再次展现了其价值。通过在光催化剂中掺杂稀土，科学家们成功地大幅提升了光解水制氢的效率。这意味着我们可以更有效地利用太阳能来生产清洁的氢气，为未来的氢能社会提供了强大的技术支持。</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能源转换的电催化领域，稀土也成为了研究的新宠。无论是电解水制氢，还是燃料电池中的反应，科学家们都发现，通过引入稀土元素，可以显著提升电催化剂的性能。这不仅有助于我们摆脱对昂贵贵金属催化剂的依赖，还能大幅提高能源转换效率，为推动氢能经济和可再生能源的发展提供了新的技术路径。</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精细化工和制药领域，稀土催化剂同样大有用武之地。它们作为高效的路易斯酸，能够精准地催化各种有机反应，帮助化学家们构建复杂的分子结构。特别是在合成具有特定手性的药物分子时，稀土催化剂展现出卓越的选择性，为开发高效、低毒的新药提供了强有力的技术支持。</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稀土催化的应用还延伸到了固废处理这一民生领域。无论是堆积如山的煤矸石，还是无处不在的塑料垃圾，都可以在稀土催化剂的帮助下，转化为有用的氢气或燃料油。这不仅解决了环境污染问题，还创造了新的经济价值，真正实现了“垃圾是放错地方的资源”。</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本次报告将分为六个部分。首先，我们会对稀土催化做一个整体的概述。接着，重点介绍其在汽车尾气净化、石油化工等领域的工业化应用现状。然后，我们将目光投向未来，探索其在CO2还原、光解水制氢等方面的潜在应用。之后，我们会分享一些国内外的最新研究进展，并深入分析其催化作用的机理。最后，对全文进行总结并展望未来的发展方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接下来，我们将聚焦于科研最前沿，看看国内外的科学家们在稀土催化领域取得了哪些令人振奋的最新进展。这些研究不仅深化了我们对催化过程的理解，也为开发下一代高性能催化剂奠定了基础。</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催化研究的最前沿，科学家们正在尝试将稀土元素以单个原子的形式分散在载体上，这就是稀土单原子催化剂。这种方法能让每一个稀土原子都成为催化活性中心，实现原子利用率的最大化。更重要的是，这种独特的结构能带来全新的催化性能，为设计高效、经济的催化剂开辟了新的道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另一个前沿方向是稀土配位工程。这就像是为稀土离子量身定制一套“衣服”（配体），通过改变这套衣服的样式，可以精确地调控稀土离子的电子状态，从而优化它的催化性能。这种“量体裁衣”的设计策略，使得科学家能够更精准地开发出满足特定需求的高性能催化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290763" y="512763"/>
            <a:ext cx="4562475" cy="2566987"/>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最后，让我们对本次报告进行总结，并对稀土催化的未来发展进行展望。</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总结来说，稀土催化的重要性体现在三个方面：首先，它是现代工业不可或缺的战略资源；其次，它是科技创新的持续动力，不断推动着催化科学的发展；最后，它更是我们实现绿色发展、迈向碳中和未来的重要支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展望未来，稀土催化的研究将朝着更精准、更智能、更高效的方向发展。我们将致力于在原子尺度上设计催化剂，并利用人工智能加速研发进程。但同时，我们也面临着资源可持续性、机理理解和成果转化等挑战。克服这些挑战，将是未来稀土催化领域取得更大突破的关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首先，让我们明确什么是稀土催化。稀土元素指的是元素周期表中镧系的15个元素加上钪和钇。从市场规模来看，稀土催化材料正迎来快速增长期。据预测，2025年全球市场规模将达到72亿至85亿美元，而中国作为最大的生产和消费国，市场规模在2024年已接近190亿元人民币。预计到2030年，随着环保和新能源领域需求的爆发，全球市场规模有望突破200亿美元，其中中国市场占比将超过40%。这些数据充分说明了稀土催化材料在全球经济和科技发展中的重要战略地位。</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稀土催化剂之所以如此重要，根源在于稀土元素本身独特的物理化学性质。最核心的是它们拥有未充满的4f电子层，这个“内部电子层”被外层电子很好地保护起来，就像一个神秘的“黑匣子”，赋予了稀土元素许多神奇的特性。比如，它们能展现出丰富的颜色和发光性能，同时，这种电子结构也让它们容易发生价态变化，在化学反应中能够灵活地获得或失去电子，从而高效地催化反应的进行。</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290763" y="512763"/>
            <a:ext cx="4562475" cy="2566987"/>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接下来，我们进入第二部分，详细了解稀土催化剂在工业界的成熟应用。这些技术已经深刻地融入了我们的现代工业体系，为节能减排和提高生产效率做出了巨大贡献。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在石油化工领域，稀土同样扮演着关键角色。特别是在催化裂化过程中，稀土改性的分子筛催化剂能够“点石成金”，将价值较低的重质油高效转化为汽油、柴油等高附加值的轻质油品，极大地提升了炼油厂的经济效益。这背后，是稀土元素增强了催化剂的活性和稳定性，使其能够在苛刻的反应条件下长期高效工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Location: China</a:t>
            </a:r>
          </a:p>
          <a:p>
            <a:r>
              <a:rPr lang="en-US" dirty="0"/>
              <a:t>Fresh Cat Add R</a:t>
            </a:r>
            <a:r>
              <a:rPr lang="en-US" altLang="zh-CN" sz="1200" dirty="0">
                <a:sym typeface="+mn-ea"/>
              </a:rPr>
              <a:t>ate: 2.5kg/MT of Feed</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804053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2600" y="1279525"/>
            <a:ext cx="6137275" cy="3452813"/>
          </a:xfrm>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1B28674F-E567-AA4B-8C16-788D7CE21C4F}" type="slidenum">
              <a:rPr/>
              <a:t>12</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2" name="组合 11"/>
          <p:cNvGrpSpPr/>
          <p:nvPr userDrawn="1"/>
        </p:nvGrpSpPr>
        <p:grpSpPr>
          <a:xfrm>
            <a:off x="-5715" y="-3810"/>
            <a:ext cx="12197080" cy="931545"/>
            <a:chOff x="-9" y="-6"/>
            <a:chExt cx="19208" cy="1467"/>
          </a:xfrm>
        </p:grpSpPr>
        <p:sp>
          <p:nvSpPr>
            <p:cNvPr id="4" name="矩形 3"/>
            <p:cNvSpPr/>
            <p:nvPr userDrawn="1"/>
          </p:nvSpPr>
          <p:spPr>
            <a:xfrm>
              <a:off x="0" y="-6"/>
              <a:ext cx="19199" cy="1455"/>
            </a:xfrm>
            <a:prstGeom prst="rect">
              <a:avLst/>
            </a:prstGeom>
            <a:solidFill>
              <a:srgbClr val="0095E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16242" y="6"/>
              <a:ext cx="2957" cy="1444"/>
              <a:chOff x="16242" y="6"/>
              <a:chExt cx="2957" cy="1443"/>
            </a:xfrm>
          </p:grpSpPr>
          <p:sp>
            <p:nvSpPr>
              <p:cNvPr id="5" name="平行四边形 4"/>
              <p:cNvSpPr/>
              <p:nvPr userDrawn="1"/>
            </p:nvSpPr>
            <p:spPr>
              <a:xfrm>
                <a:off x="16242" y="6"/>
                <a:ext cx="1685" cy="1443"/>
              </a:xfrm>
              <a:prstGeom prst="parallelogram">
                <a:avLst>
                  <a:gd name="adj" fmla="val 60526"/>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userDrawn="1"/>
            </p:nvSpPr>
            <p:spPr>
              <a:xfrm>
                <a:off x="17114" y="6"/>
                <a:ext cx="2085" cy="1443"/>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 name="直接连接符 10"/>
            <p:cNvCxnSpPr/>
            <p:nvPr/>
          </p:nvCxnSpPr>
          <p:spPr>
            <a:xfrm flipV="1">
              <a:off x="-9" y="1450"/>
              <a:ext cx="19208" cy="11"/>
            </a:xfrm>
            <a:prstGeom prst="line">
              <a:avLst/>
            </a:prstGeom>
            <a:ln w="38100">
              <a:solidFill>
                <a:srgbClr val="0095E0"/>
              </a:solidFill>
            </a:ln>
            <a:effectLst>
              <a:reflection blurRad="6350" stA="50000" endA="300" endPos="55000" dir="5400000" sy="-100000" algn="bl" rotWithShape="0"/>
            </a:effectLst>
          </p:spPr>
          <p:style>
            <a:lnRef idx="2">
              <a:schemeClr val="accent1"/>
            </a:lnRef>
            <a:fillRef idx="0">
              <a:srgbClr val="FFFFFF"/>
            </a:fillRef>
            <a:effectRef idx="0">
              <a:srgbClr val="FFFFFF"/>
            </a:effectRef>
            <a:fontRef idx="minor">
              <a:schemeClr val="tx1"/>
            </a:fontRef>
          </p:style>
        </p:cxnSp>
      </p:grpSp>
      <p:pic>
        <p:nvPicPr>
          <p:cNvPr id="13" name="图片 12" descr="图片1"/>
          <p:cNvPicPr>
            <a:picLocks noChangeAspect="1"/>
          </p:cNvPicPr>
          <p:nvPr userDrawn="1">
            <p:custDataLst>
              <p:tags r:id="rId1"/>
            </p:custDataLst>
          </p:nvPr>
        </p:nvPicPr>
        <p:blipFill>
          <a:blip r:embed="rId3"/>
          <a:stretch>
            <a:fillRect/>
          </a:stretch>
        </p:blipFill>
        <p:spPr>
          <a:xfrm>
            <a:off x="10671810" y="164465"/>
            <a:ext cx="1378585" cy="586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9AD7435-EBD4-4A99-9162-B32B54D2A662}" type="datetimeFigureOut">
              <a:rPr lang="zh-CN" altLang="en-US" smtClean="0"/>
              <a:t>2026/4/18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E6409-1443-42FE-8059-B006E1AD76D9}" type="slidenum">
              <a:rPr lang="zh-CN" altLang="en-US" smtClean="0"/>
              <a:t>‹#›</a:t>
            </a:fld>
            <a:endParaRPr lang="zh-CN" altLang="en-US"/>
          </a:p>
        </p:txBody>
      </p:sp>
    </p:spTree>
    <p:extLst>
      <p:ext uri="{BB962C8B-B14F-4D97-AF65-F5344CB8AC3E}">
        <p14:creationId xmlns:p14="http://schemas.microsoft.com/office/powerpoint/2010/main" val="365422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b="1">
                <a:solidFill>
                  <a:schemeClr val="tx1"/>
                </a:solidFill>
                <a:latin typeface="Arial" panose="020B0604020202020204" pitchFamily="34" charset="0"/>
                <a:ea typeface="黑体" panose="02010609060101010101" pitchFamily="49" charset="-122"/>
              </a:defRPr>
            </a:lvl1pPr>
          </a:lstStyle>
          <a:p>
            <a:r>
              <a:rPr lang="zh-CN" altLang="en-US"/>
              <a:t>单击此处编辑母版标题样式</a:t>
            </a:r>
          </a:p>
        </p:txBody>
      </p:sp>
      <p:sp>
        <p:nvSpPr>
          <p:cNvPr id="4" name="内容占位符 3"/>
          <p:cNvSpPr>
            <a:spLocks noGrp="1"/>
          </p:cNvSpPr>
          <p:nvPr>
            <p:ph sz="half" idx="2"/>
          </p:nvPr>
        </p:nvSpPr>
        <p:spPr>
          <a:xfrm>
            <a:off x="620358" y="1086810"/>
            <a:ext cx="5284524" cy="2547183"/>
          </a:xfrm>
        </p:spPr>
        <p:txBody>
          <a:bodyPr/>
          <a:lstStyle>
            <a:lvl1pPr>
              <a:defRPr sz="2667">
                <a:solidFill>
                  <a:srgbClr val="000000"/>
                </a:solidFill>
                <a:latin typeface="Arial" panose="020B0604020202020204" pitchFamily="34" charset="0"/>
                <a:ea typeface="黑体" panose="02010609060101010101" pitchFamily="49" charset="-122"/>
              </a:defRPr>
            </a:lvl1pPr>
            <a:lvl2pPr>
              <a:defRPr sz="2000">
                <a:solidFill>
                  <a:srgbClr val="227577"/>
                </a:solidFill>
                <a:latin typeface="Arial" panose="020B0604020202020204" pitchFamily="34" charset="0"/>
                <a:ea typeface="黑体" panose="02010609060101010101" pitchFamily="49" charset="-122"/>
              </a:defRPr>
            </a:lvl2pPr>
            <a:lvl3pPr>
              <a:defRPr sz="2267">
                <a:solidFill>
                  <a:srgbClr val="000000"/>
                </a:solidFill>
                <a:latin typeface="Arial" panose="020B0604020202020204" pitchFamily="34" charset="0"/>
                <a:ea typeface="黑体" panose="02010609060101010101" pitchFamily="49" charset="-122"/>
              </a:defRPr>
            </a:lvl3pPr>
            <a:lvl4pPr>
              <a:defRPr sz="2000">
                <a:solidFill>
                  <a:srgbClr val="000000"/>
                </a:solidFill>
                <a:latin typeface="Arial" panose="020B0604020202020204" pitchFamily="34" charset="0"/>
                <a:ea typeface="黑体" panose="02010609060101010101" pitchFamily="49" charset="-122"/>
              </a:defRPr>
            </a:lvl4pPr>
            <a:lvl5pPr>
              <a:defRPr sz="2000">
                <a:solidFill>
                  <a:srgbClr val="000000"/>
                </a:solidFill>
                <a:latin typeface="Arial" panose="020B0604020202020204" pitchFamily="34" charset="0"/>
                <a:ea typeface="黑体" panose="02010609060101010101" pitchFamily="49" charset="-122"/>
              </a:defRPr>
            </a:lvl5pPr>
            <a:lvl6pPr>
              <a:defRPr>
                <a:solidFill>
                  <a:srgbClr val="000000"/>
                </a:solidFill>
              </a:defRPr>
            </a:lvl6pPr>
          </a:lstStyle>
          <a:p>
            <a:pPr lvl="0"/>
            <a:r>
              <a:rPr lang="zh-CN" altLang="en-US" dirty="0"/>
              <a:t>单击此处编辑母版文本样式</a:t>
            </a:r>
          </a:p>
          <a:p>
            <a:pPr lvl="2"/>
            <a:r>
              <a:rPr lang="zh-CN" altLang="en-US" dirty="0"/>
              <a:t>第二级</a:t>
            </a:r>
          </a:p>
          <a:p>
            <a:pPr lvl="3"/>
            <a:r>
              <a:rPr lang="zh-CN" altLang="en-US" dirty="0"/>
              <a:t>第三级</a:t>
            </a:r>
          </a:p>
          <a:p>
            <a:pPr lvl="4"/>
            <a:r>
              <a:rPr lang="zh-CN" altLang="en-US" dirty="0"/>
              <a:t>第四级</a:t>
            </a:r>
          </a:p>
          <a:p>
            <a:pPr lvl="5"/>
            <a:r>
              <a:rPr lang="zh-CN" altLang="en-US" dirty="0"/>
              <a:t>第五级</a:t>
            </a:r>
          </a:p>
        </p:txBody>
      </p:sp>
      <p:sp>
        <p:nvSpPr>
          <p:cNvPr id="9" name="内容占位符 3"/>
          <p:cNvSpPr>
            <a:spLocks noGrp="1"/>
          </p:cNvSpPr>
          <p:nvPr>
            <p:ph sz="half" idx="13"/>
          </p:nvPr>
        </p:nvSpPr>
        <p:spPr>
          <a:xfrm>
            <a:off x="620358" y="3741233"/>
            <a:ext cx="5284524" cy="2541032"/>
          </a:xfrm>
        </p:spPr>
        <p:txBody>
          <a:bodyPr/>
          <a:lstStyle>
            <a:lvl1pPr>
              <a:defRPr sz="2667">
                <a:solidFill>
                  <a:srgbClr val="000000"/>
                </a:solidFill>
                <a:latin typeface="Arial" panose="020B0604020202020204" pitchFamily="34" charset="0"/>
                <a:ea typeface="黑体" panose="02010609060101010101" pitchFamily="49" charset="-122"/>
              </a:defRPr>
            </a:lvl1pPr>
            <a:lvl2pPr>
              <a:defRPr sz="2000">
                <a:solidFill>
                  <a:srgbClr val="227577"/>
                </a:solidFill>
                <a:latin typeface="Arial" panose="020B0604020202020204" pitchFamily="34" charset="0"/>
                <a:ea typeface="黑体" panose="02010609060101010101" pitchFamily="49" charset="-122"/>
              </a:defRPr>
            </a:lvl2pPr>
            <a:lvl3pPr>
              <a:defRPr sz="2267">
                <a:solidFill>
                  <a:srgbClr val="000000"/>
                </a:solidFill>
                <a:latin typeface="Arial" panose="020B0604020202020204" pitchFamily="34" charset="0"/>
                <a:ea typeface="黑体" panose="02010609060101010101" pitchFamily="49" charset="-122"/>
              </a:defRPr>
            </a:lvl3pPr>
            <a:lvl4pPr>
              <a:defRPr sz="2000">
                <a:solidFill>
                  <a:srgbClr val="000000"/>
                </a:solidFill>
                <a:latin typeface="Arial" panose="020B0604020202020204" pitchFamily="34" charset="0"/>
                <a:ea typeface="黑体" panose="02010609060101010101" pitchFamily="49" charset="-122"/>
              </a:defRPr>
            </a:lvl4pPr>
            <a:lvl5pPr>
              <a:defRPr sz="2000">
                <a:solidFill>
                  <a:srgbClr val="000000"/>
                </a:solidFill>
                <a:latin typeface="Arial" panose="020B0604020202020204" pitchFamily="34" charset="0"/>
                <a:ea typeface="黑体" panose="02010609060101010101" pitchFamily="49" charset="-122"/>
              </a:defRPr>
            </a:lvl5pPr>
            <a:lvl6pPr>
              <a:defRPr>
                <a:solidFill>
                  <a:srgbClr val="000000"/>
                </a:solidFill>
              </a:defRPr>
            </a:lvl6pPr>
          </a:lstStyle>
          <a:p>
            <a:pPr lvl="0"/>
            <a:r>
              <a:rPr lang="zh-CN" altLang="en-US" dirty="0"/>
              <a:t>单击此处编辑母版文本样式</a:t>
            </a:r>
          </a:p>
          <a:p>
            <a:pPr lvl="2"/>
            <a:r>
              <a:rPr lang="zh-CN" altLang="en-US" dirty="0"/>
              <a:t>第二级</a:t>
            </a:r>
          </a:p>
          <a:p>
            <a:pPr lvl="3"/>
            <a:r>
              <a:rPr lang="zh-CN" altLang="en-US" dirty="0"/>
              <a:t>第三级</a:t>
            </a:r>
          </a:p>
          <a:p>
            <a:pPr lvl="4"/>
            <a:r>
              <a:rPr lang="zh-CN" altLang="en-US" dirty="0"/>
              <a:t>第四级</a:t>
            </a:r>
          </a:p>
          <a:p>
            <a:pPr lvl="5"/>
            <a:r>
              <a:rPr lang="zh-CN" altLang="en-US" dirty="0"/>
              <a:t>第五级</a:t>
            </a:r>
          </a:p>
        </p:txBody>
      </p:sp>
      <p:sp>
        <p:nvSpPr>
          <p:cNvPr id="10" name="内容占位符 3"/>
          <p:cNvSpPr>
            <a:spLocks noGrp="1"/>
          </p:cNvSpPr>
          <p:nvPr>
            <p:ph sz="half" idx="14"/>
          </p:nvPr>
        </p:nvSpPr>
        <p:spPr>
          <a:xfrm>
            <a:off x="6319835" y="1080657"/>
            <a:ext cx="5284524" cy="2544107"/>
          </a:xfrm>
        </p:spPr>
        <p:txBody>
          <a:bodyPr/>
          <a:lstStyle>
            <a:lvl1pPr>
              <a:defRPr sz="2667">
                <a:solidFill>
                  <a:srgbClr val="000000"/>
                </a:solidFill>
                <a:latin typeface="Arial" panose="020B0604020202020204" pitchFamily="34" charset="0"/>
                <a:ea typeface="黑体" panose="02010609060101010101" pitchFamily="49" charset="-122"/>
              </a:defRPr>
            </a:lvl1pPr>
            <a:lvl2pPr>
              <a:defRPr sz="2000">
                <a:solidFill>
                  <a:srgbClr val="227577"/>
                </a:solidFill>
                <a:latin typeface="Arial" panose="020B0604020202020204" pitchFamily="34" charset="0"/>
                <a:ea typeface="黑体" panose="02010609060101010101" pitchFamily="49" charset="-122"/>
              </a:defRPr>
            </a:lvl2pPr>
            <a:lvl3pPr>
              <a:defRPr sz="2267">
                <a:solidFill>
                  <a:srgbClr val="000000"/>
                </a:solidFill>
                <a:latin typeface="Arial" panose="020B0604020202020204" pitchFamily="34" charset="0"/>
                <a:ea typeface="黑体" panose="02010609060101010101" pitchFamily="49" charset="-122"/>
              </a:defRPr>
            </a:lvl3pPr>
            <a:lvl4pPr>
              <a:defRPr sz="2000">
                <a:solidFill>
                  <a:srgbClr val="000000"/>
                </a:solidFill>
                <a:latin typeface="Arial" panose="020B0604020202020204" pitchFamily="34" charset="0"/>
                <a:ea typeface="黑体" panose="02010609060101010101" pitchFamily="49" charset="-122"/>
              </a:defRPr>
            </a:lvl4pPr>
            <a:lvl5pPr>
              <a:defRPr sz="2000">
                <a:solidFill>
                  <a:srgbClr val="000000"/>
                </a:solidFill>
                <a:latin typeface="Arial" panose="020B0604020202020204" pitchFamily="34" charset="0"/>
                <a:ea typeface="黑体" panose="02010609060101010101" pitchFamily="49" charset="-122"/>
              </a:defRPr>
            </a:lvl5pPr>
            <a:lvl6pPr>
              <a:defRPr>
                <a:solidFill>
                  <a:srgbClr val="000000"/>
                </a:solidFill>
              </a:defRPr>
            </a:lvl6pPr>
          </a:lstStyle>
          <a:p>
            <a:pPr lvl="0"/>
            <a:r>
              <a:rPr lang="zh-CN" altLang="en-US" dirty="0"/>
              <a:t>单击此处编辑母版文本样式</a:t>
            </a:r>
          </a:p>
          <a:p>
            <a:pPr lvl="2"/>
            <a:r>
              <a:rPr lang="zh-CN" altLang="en-US" dirty="0"/>
              <a:t>第二级</a:t>
            </a:r>
          </a:p>
          <a:p>
            <a:pPr lvl="3"/>
            <a:r>
              <a:rPr lang="zh-CN" altLang="en-US" dirty="0"/>
              <a:t>第三级</a:t>
            </a:r>
          </a:p>
          <a:p>
            <a:pPr lvl="4"/>
            <a:r>
              <a:rPr lang="zh-CN" altLang="en-US" dirty="0"/>
              <a:t>第四级</a:t>
            </a:r>
          </a:p>
          <a:p>
            <a:pPr lvl="5"/>
            <a:r>
              <a:rPr lang="zh-CN" altLang="en-US" dirty="0"/>
              <a:t>第五级</a:t>
            </a:r>
          </a:p>
        </p:txBody>
      </p:sp>
      <p:sp>
        <p:nvSpPr>
          <p:cNvPr id="11" name="内容占位符 3"/>
          <p:cNvSpPr>
            <a:spLocks noGrp="1"/>
          </p:cNvSpPr>
          <p:nvPr>
            <p:ph sz="half" idx="15"/>
          </p:nvPr>
        </p:nvSpPr>
        <p:spPr>
          <a:xfrm>
            <a:off x="6319835" y="3732008"/>
            <a:ext cx="5284524" cy="2550257"/>
          </a:xfrm>
        </p:spPr>
        <p:txBody>
          <a:bodyPr/>
          <a:lstStyle>
            <a:lvl1pPr>
              <a:defRPr sz="2667">
                <a:solidFill>
                  <a:srgbClr val="000000"/>
                </a:solidFill>
                <a:latin typeface="Arial" panose="020B0604020202020204" pitchFamily="34" charset="0"/>
                <a:ea typeface="黑体" panose="02010609060101010101" pitchFamily="49" charset="-122"/>
              </a:defRPr>
            </a:lvl1pPr>
            <a:lvl2pPr>
              <a:defRPr sz="2000">
                <a:solidFill>
                  <a:srgbClr val="227577"/>
                </a:solidFill>
                <a:latin typeface="Arial" panose="020B0604020202020204" pitchFamily="34" charset="0"/>
                <a:ea typeface="黑体" panose="02010609060101010101" pitchFamily="49" charset="-122"/>
              </a:defRPr>
            </a:lvl2pPr>
            <a:lvl3pPr>
              <a:defRPr sz="2267">
                <a:solidFill>
                  <a:srgbClr val="000000"/>
                </a:solidFill>
                <a:latin typeface="Arial" panose="020B0604020202020204" pitchFamily="34" charset="0"/>
                <a:ea typeface="黑体" panose="02010609060101010101" pitchFamily="49" charset="-122"/>
              </a:defRPr>
            </a:lvl3pPr>
            <a:lvl4pPr>
              <a:defRPr sz="2000">
                <a:solidFill>
                  <a:srgbClr val="000000"/>
                </a:solidFill>
                <a:latin typeface="Arial" panose="020B0604020202020204" pitchFamily="34" charset="0"/>
                <a:ea typeface="黑体" panose="02010609060101010101" pitchFamily="49" charset="-122"/>
              </a:defRPr>
            </a:lvl4pPr>
            <a:lvl5pPr>
              <a:defRPr sz="2000">
                <a:solidFill>
                  <a:srgbClr val="000000"/>
                </a:solidFill>
                <a:latin typeface="Arial" panose="020B0604020202020204" pitchFamily="34" charset="0"/>
                <a:ea typeface="黑体" panose="02010609060101010101" pitchFamily="49" charset="-122"/>
              </a:defRPr>
            </a:lvl5pPr>
            <a:lvl6pPr>
              <a:defRPr>
                <a:solidFill>
                  <a:srgbClr val="000000"/>
                </a:solidFill>
              </a:defRPr>
            </a:lvl6pPr>
          </a:lstStyle>
          <a:p>
            <a:pPr lvl="0"/>
            <a:r>
              <a:rPr lang="zh-CN" altLang="en-US" dirty="0"/>
              <a:t>单击此处编辑母版文本样式</a:t>
            </a:r>
          </a:p>
          <a:p>
            <a:pPr lvl="2"/>
            <a:r>
              <a:rPr lang="zh-CN" altLang="en-US" dirty="0"/>
              <a:t>第二级</a:t>
            </a:r>
          </a:p>
          <a:p>
            <a:pPr lvl="3"/>
            <a:r>
              <a:rPr lang="zh-CN" altLang="en-US" dirty="0"/>
              <a:t>第三级</a:t>
            </a:r>
          </a:p>
          <a:p>
            <a:pPr lvl="4"/>
            <a:r>
              <a:rPr lang="zh-CN" altLang="en-US" dirty="0"/>
              <a:t>第四级</a:t>
            </a:r>
          </a:p>
          <a:p>
            <a:pPr lvl="5"/>
            <a:r>
              <a:rPr lang="zh-CN" altLang="en-US" dirty="0"/>
              <a:t>第五级</a:t>
            </a:r>
          </a:p>
        </p:txBody>
      </p:sp>
      <p:sp>
        <p:nvSpPr>
          <p:cNvPr id="16" name="Rectangle 5"/>
          <p:cNvSpPr>
            <a:spLocks noGrp="1" noChangeArrowheads="1"/>
          </p:cNvSpPr>
          <p:nvPr>
            <p:ph type="ftr" sz="quarter" idx="3"/>
          </p:nvPr>
        </p:nvSpPr>
        <p:spPr bwMode="auto">
          <a:xfrm>
            <a:off x="625361" y="6463604"/>
            <a:ext cx="2092976" cy="39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43" tIns="38972" rIns="77943" bIns="38972" numCol="1" anchor="ctr" anchorCtr="0" compatLnSpc="1"/>
          <a:lstStyle>
            <a:lvl1pPr algn="l" eaLnBrk="1" hangingPunct="1">
              <a:defRPr sz="1200" b="1" baseline="0" smtClean="0">
                <a:solidFill>
                  <a:schemeClr val="bg1"/>
                </a:solidFill>
                <a:latin typeface="+mn-lt"/>
                <a:ea typeface="黑体" panose="02010609060101010101" pitchFamily="49" charset="-122"/>
              </a:defRPr>
            </a:lvl1pPr>
          </a:lstStyle>
          <a:p>
            <a:r>
              <a:rPr lang="en-US" altLang="zh-CN" err="1"/>
              <a:t>www</a:t>
            </a:r>
            <a:r>
              <a:rPr lang="en-US" altLang="zh-CN"/>
              <a:t>.rezel.</a:t>
            </a:r>
            <a:r>
              <a:rPr lang="en-US" altLang="zh-CN" dirty="0" err="1"/>
              <a:t>com.cn</a:t>
            </a:r>
            <a:endParaRPr lang="zh-CN" altLang="en-US" dirty="0"/>
          </a:p>
        </p:txBody>
      </p:sp>
      <p:sp>
        <p:nvSpPr>
          <p:cNvPr id="17" name="Rectangle 6"/>
          <p:cNvSpPr>
            <a:spLocks noGrp="1" noChangeArrowheads="1"/>
          </p:cNvSpPr>
          <p:nvPr>
            <p:ph type="sldNum" sz="quarter" idx="4"/>
          </p:nvPr>
        </p:nvSpPr>
        <p:spPr bwMode="auto">
          <a:xfrm>
            <a:off x="10605637" y="6463604"/>
            <a:ext cx="993719" cy="39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43" tIns="38972" rIns="77943" bIns="38972" numCol="1" anchor="ctr" anchorCtr="0" compatLnSpc="1"/>
          <a:lstStyle>
            <a:lvl1pPr algn="r" eaLnBrk="1" hangingPunct="1">
              <a:defRPr sz="1200" b="1" baseline="0" smtClean="0">
                <a:solidFill>
                  <a:schemeClr val="bg1"/>
                </a:solidFill>
                <a:latin typeface="+mn-lt"/>
                <a:ea typeface="黑体" panose="02010609060101010101" pitchFamily="49" charset="-122"/>
              </a:defRPr>
            </a:lvl1pPr>
          </a:lstStyle>
          <a:p>
            <a:fld id="{EF906490-237C-474C-BA2E-D98840BC1F8F}" type="slidenum">
              <a:rPr lang="zh-CN" altLang="en-US" smtClean="0"/>
              <a:t>‹#›</a:t>
            </a:fld>
            <a:endParaRPr lang="zh-CN" altLang="en-US" dirty="0"/>
          </a:p>
        </p:txBody>
      </p:sp>
    </p:spTree>
    <p:extLst>
      <p:ext uri="{BB962C8B-B14F-4D97-AF65-F5344CB8AC3E}">
        <p14:creationId xmlns:p14="http://schemas.microsoft.com/office/powerpoint/2010/main" val="405900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AD7435-EBD4-4A99-9162-B32B54D2A662}" type="datetimeFigureOut">
              <a:rPr lang="zh-CN" altLang="en-US" smtClean="0"/>
              <a:t>2026/4/18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6E6409-1443-42FE-8059-B006E1AD76D9}" type="slidenum">
              <a:rPr lang="zh-CN" altLang="en-US" smtClean="0"/>
              <a:t>‹#›</a:t>
            </a:fld>
            <a:endParaRPr lang="zh-CN" altLang="en-US"/>
          </a:p>
        </p:txBody>
      </p:sp>
    </p:spTree>
    <p:extLst>
      <p:ext uri="{BB962C8B-B14F-4D97-AF65-F5344CB8AC3E}">
        <p14:creationId xmlns:p14="http://schemas.microsoft.com/office/powerpoint/2010/main" val="317691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组合 11"/>
          <p:cNvGrpSpPr/>
          <p:nvPr userDrawn="1"/>
        </p:nvGrpSpPr>
        <p:grpSpPr>
          <a:xfrm>
            <a:off x="-5715" y="3810"/>
            <a:ext cx="12197080" cy="923290"/>
            <a:chOff x="-9" y="6"/>
            <a:chExt cx="19208" cy="1454"/>
          </a:xfrm>
        </p:grpSpPr>
        <p:sp>
          <p:nvSpPr>
            <p:cNvPr id="4" name="矩形 3"/>
            <p:cNvSpPr/>
            <p:nvPr userDrawn="1"/>
          </p:nvSpPr>
          <p:spPr>
            <a:xfrm>
              <a:off x="0" y="6"/>
              <a:ext cx="19199" cy="1443"/>
            </a:xfrm>
            <a:prstGeom prst="rect">
              <a:avLst/>
            </a:prstGeom>
            <a:solidFill>
              <a:srgbClr val="0095E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16242" y="6"/>
              <a:ext cx="2957" cy="1444"/>
              <a:chOff x="16242" y="6"/>
              <a:chExt cx="2957" cy="1443"/>
            </a:xfrm>
          </p:grpSpPr>
          <p:sp>
            <p:nvSpPr>
              <p:cNvPr id="5" name="平行四边形 4"/>
              <p:cNvSpPr/>
              <p:nvPr userDrawn="1"/>
            </p:nvSpPr>
            <p:spPr>
              <a:xfrm>
                <a:off x="16242" y="6"/>
                <a:ext cx="1685" cy="1443"/>
              </a:xfrm>
              <a:prstGeom prst="parallelogram">
                <a:avLst>
                  <a:gd name="adj" fmla="val 60526"/>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userDrawn="1"/>
            </p:nvSpPr>
            <p:spPr>
              <a:xfrm>
                <a:off x="17114" y="6"/>
                <a:ext cx="2085" cy="1443"/>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 name="直接连接符 10"/>
            <p:cNvCxnSpPr/>
            <p:nvPr/>
          </p:nvCxnSpPr>
          <p:spPr>
            <a:xfrm flipV="1">
              <a:off x="-9" y="1450"/>
              <a:ext cx="19208" cy="11"/>
            </a:xfrm>
            <a:prstGeom prst="line">
              <a:avLst/>
            </a:prstGeom>
            <a:ln w="38100">
              <a:solidFill>
                <a:srgbClr val="0095E0"/>
              </a:solidFill>
            </a:ln>
            <a:effectLst>
              <a:reflection blurRad="6350" stA="50000" endA="300" endPos="55000" dir="5400000" sy="-100000" algn="bl" rotWithShape="0"/>
            </a:effectLst>
          </p:spPr>
          <p:style>
            <a:lnRef idx="2">
              <a:schemeClr val="accent1"/>
            </a:lnRef>
            <a:fillRef idx="0">
              <a:srgbClr val="FFFFFF"/>
            </a:fillRef>
            <a:effectRef idx="0">
              <a:srgbClr val="FFFFFF"/>
            </a:effectRef>
            <a:fontRef idx="minor">
              <a:schemeClr val="tx1"/>
            </a:fontRef>
          </p:style>
        </p:cxnSp>
      </p:grpSp>
      <p:pic>
        <p:nvPicPr>
          <p:cNvPr id="2" name="图片 1" descr="图片1"/>
          <p:cNvPicPr>
            <a:picLocks noChangeAspect="1"/>
          </p:cNvPicPr>
          <p:nvPr userDrawn="1">
            <p:custDataLst>
              <p:tags r:id="rId10"/>
            </p:custDataLst>
          </p:nvPr>
        </p:nvPicPr>
        <p:blipFill>
          <a:blip r:embed="rId11"/>
          <a:stretch>
            <a:fillRect/>
          </a:stretch>
        </p:blipFill>
        <p:spPr>
          <a:xfrm>
            <a:off x="10671810" y="164465"/>
            <a:ext cx="1378585" cy="5861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sv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2.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4.sv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sv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Relationship Id="rId1" Type="http://schemas.openxmlformats.org/officeDocument/2006/relationships/slideLayout" Target="../slideLayouts/slideLayout1.xml"/><Relationship Id="rId4" Type="http://schemas.openxmlformats.org/officeDocument/2006/relationships/hyperlink" Target="https://doi.org/10.1002/cctc.20250117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svg"/><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svg"/><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5.jpeg"/><Relationship Id="rId5" Type="http://schemas.openxmlformats.org/officeDocument/2006/relationships/image" Target="../media/image64.svg"/><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svg"/><Relationship Id="rId7"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sv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svg"/><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hyperlink" Target="https://www.sciencedirect.com/author/57207978349/hong-he" TargetMode="Externa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hyperlink" Target="https://www.sciencedirect.com/science/journal/10020721/39/3" TargetMode="External"/><Relationship Id="rId4" Type="http://schemas.openxmlformats.org/officeDocument/2006/relationships/hyperlink" Target="https://www.sciencedirect.com/science/journal/1002072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svg"/><Relationship Id="rId7" Type="http://schemas.openxmlformats.org/officeDocument/2006/relationships/hyperlink" Target="https://www.gepresearch.com/80/view-781299-1.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gepresearch.com/" TargetMode="External"/><Relationship Id="rId5" Type="http://schemas.openxmlformats.org/officeDocument/2006/relationships/hyperlink" Target="https://www.researchandmarkets.com/reports/6036607/rare-earth-based-catalyst-global-market#rela2-6151195" TargetMode="Externa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20.svg"/><Relationship Id="rId4" Type="http://schemas.openxmlformats.org/officeDocument/2006/relationships/image" Target="../media/image76.sv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002/adma.202005988" TargetMode="External"/><Relationship Id="rId3" Type="http://schemas.openxmlformats.org/officeDocument/2006/relationships/hyperlink" Target="https://onlinelibrary.wiley.com/action/doSearch?ContribAuthorStored=Saji%2C+Sandra+Elizabeth" TargetMode="External"/><Relationship Id="rId7" Type="http://schemas.openxmlformats.org/officeDocument/2006/relationships/hyperlink" Target="https://onlinelibrary.wiley.com/action/doSearch?ContribAuthorStored=Yan%2C+Chun-Hua" TargetMode="External"/><Relationship Id="rId2" Type="http://schemas.openxmlformats.org/officeDocument/2006/relationships/hyperlink" Target="https://onlinelibrary.wiley.com/action/doSearch?ContribAuthorStored=Zhang%2C+Shuai" TargetMode="External"/><Relationship Id="rId1" Type="http://schemas.openxmlformats.org/officeDocument/2006/relationships/slideLayout" Target="../slideLayouts/slideLayout6.xml"/><Relationship Id="rId6" Type="http://schemas.openxmlformats.org/officeDocument/2006/relationships/hyperlink" Target="https://onlinelibrary.wiley.com/action/doSearch?ContribAuthorStored=Du%2C+Yaping" TargetMode="External"/><Relationship Id="rId5" Type="http://schemas.openxmlformats.org/officeDocument/2006/relationships/hyperlink" Target="https://onlinelibrary.wiley.com/action/doSearch?ContribAuthorStored=Zhang%2C+Hongbo" TargetMode="External"/><Relationship Id="rId4" Type="http://schemas.openxmlformats.org/officeDocument/2006/relationships/hyperlink" Target="https://onlinelibrary.wiley.com/action/doSearch?ContribAuthorStored=Yin%2C+Zongyou"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002/adma.202005988" TargetMode="External"/><Relationship Id="rId3" Type="http://schemas.openxmlformats.org/officeDocument/2006/relationships/hyperlink" Target="https://onlinelibrary.wiley.com/action/doSearch?ContribAuthorStored=Saji%2C+Sandra+Elizabeth" TargetMode="External"/><Relationship Id="rId7" Type="http://schemas.openxmlformats.org/officeDocument/2006/relationships/hyperlink" Target="https://onlinelibrary.wiley.com/action/doSearch?ContribAuthorStored=Yan%2C+Chun-Hua" TargetMode="External"/><Relationship Id="rId2" Type="http://schemas.openxmlformats.org/officeDocument/2006/relationships/hyperlink" Target="https://onlinelibrary.wiley.com/action/doSearch?ContribAuthorStored=Zhang%2C+Shuai" TargetMode="External"/><Relationship Id="rId1" Type="http://schemas.openxmlformats.org/officeDocument/2006/relationships/slideLayout" Target="../slideLayouts/slideLayout5.xml"/><Relationship Id="rId6" Type="http://schemas.openxmlformats.org/officeDocument/2006/relationships/hyperlink" Target="https://onlinelibrary.wiley.com/action/doSearch?ContribAuthorStored=Du%2C+Yaping" TargetMode="External"/><Relationship Id="rId5" Type="http://schemas.openxmlformats.org/officeDocument/2006/relationships/hyperlink" Target="https://onlinelibrary.wiley.com/action/doSearch?ContribAuthorStored=Zhang%2C+Hongbo" TargetMode="External"/><Relationship Id="rId4" Type="http://schemas.openxmlformats.org/officeDocument/2006/relationships/hyperlink" Target="https://onlinelibrary.wiley.com/action/doSearch?ContribAuthorStored=Yin%2C+Zongyo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9.svg"/><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4.svg"/><Relationship Id="rId7" Type="http://schemas.openxmlformats.org/officeDocument/2006/relationships/image" Target="../media/image87.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7.svg"/><Relationship Id="rId5" Type="http://schemas.openxmlformats.org/officeDocument/2006/relationships/image" Target="../media/image86.svg"/><Relationship Id="rId10" Type="http://schemas.openxmlformats.org/officeDocument/2006/relationships/image" Target="../media/image90.svg"/><Relationship Id="rId4" Type="http://schemas.openxmlformats.org/officeDocument/2006/relationships/image" Target="../media/image85.svg"/><Relationship Id="rId9" Type="http://schemas.openxmlformats.org/officeDocument/2006/relationships/image" Target="../media/image89.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9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1.sv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40514164848"/>
          <p:cNvPicPr>
            <a:picLocks noChangeAspect="1"/>
          </p:cNvPicPr>
          <p:nvPr>
            <p:custDataLst>
              <p:tags r:id="rId1"/>
            </p:custDataLst>
          </p:nvPr>
        </p:nvPicPr>
        <p:blipFill>
          <a:blip r:embed="rId4"/>
          <a:srcRect t="19053" b="20179"/>
          <a:stretch>
            <a:fillRect/>
          </a:stretch>
        </p:blipFill>
        <p:spPr>
          <a:xfrm>
            <a:off x="0" y="0"/>
            <a:ext cx="12192000" cy="4058816"/>
          </a:xfrm>
          <a:prstGeom prst="rect">
            <a:avLst/>
          </a:prstGeom>
        </p:spPr>
      </p:pic>
      <p:grpSp>
        <p:nvGrpSpPr>
          <p:cNvPr id="13" name="组合 12"/>
          <p:cNvGrpSpPr/>
          <p:nvPr/>
        </p:nvGrpSpPr>
        <p:grpSpPr>
          <a:xfrm>
            <a:off x="-16510" y="3804797"/>
            <a:ext cx="12208510" cy="270863"/>
            <a:chOff x="3359450" y="4416653"/>
            <a:chExt cx="5894825" cy="951095"/>
          </a:xfrm>
        </p:grpSpPr>
        <p:sp>
          <p:nvSpPr>
            <p:cNvPr id="11" name="任意形状 10"/>
            <p:cNvSpPr/>
            <p:nvPr/>
          </p:nvSpPr>
          <p:spPr>
            <a:xfrm>
              <a:off x="3367422" y="4416653"/>
              <a:ext cx="5886853" cy="927505"/>
            </a:xfrm>
            <a:custGeom>
              <a:avLst/>
              <a:gdLst>
                <a:gd name="connsiteX0" fmla="*/ 4898402 w 5886853"/>
                <a:gd name="connsiteY0" fmla="*/ 205 h 927505"/>
                <a:gd name="connsiteX1" fmla="*/ 5644550 w 5886853"/>
                <a:gd name="connsiteY1" fmla="*/ 69455 h 927505"/>
                <a:gd name="connsiteX2" fmla="*/ 5886853 w 5886853"/>
                <a:gd name="connsiteY2" fmla="*/ 122034 h 927505"/>
                <a:gd name="connsiteX3" fmla="*/ 5886853 w 5886853"/>
                <a:gd name="connsiteY3" fmla="*/ 927505 h 927505"/>
                <a:gd name="connsiteX4" fmla="*/ 0 w 5886853"/>
                <a:gd name="connsiteY4" fmla="*/ 927505 h 927505"/>
                <a:gd name="connsiteX5" fmla="*/ 0 w 5886853"/>
                <a:gd name="connsiteY5" fmla="*/ 564739 h 927505"/>
                <a:gd name="connsiteX6" fmla="*/ 56833 w 5886853"/>
                <a:gd name="connsiteY6" fmla="*/ 546702 h 927505"/>
                <a:gd name="connsiteX7" fmla="*/ 2386609 w 5886853"/>
                <a:gd name="connsiteY7" fmla="*/ 534486 h 927505"/>
                <a:gd name="connsiteX8" fmla="*/ 4898402 w 5886853"/>
                <a:gd name="connsiteY8" fmla="*/ 205 h 92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853" h="927505">
                  <a:moveTo>
                    <a:pt x="4898402" y="205"/>
                  </a:moveTo>
                  <a:cubicBezTo>
                    <a:pt x="5167484" y="2728"/>
                    <a:pt x="5414497" y="28367"/>
                    <a:pt x="5644550" y="69455"/>
                  </a:cubicBezTo>
                  <a:lnTo>
                    <a:pt x="5886853" y="122034"/>
                  </a:lnTo>
                  <a:lnTo>
                    <a:pt x="5886853" y="927505"/>
                  </a:lnTo>
                  <a:lnTo>
                    <a:pt x="0" y="927505"/>
                  </a:lnTo>
                  <a:lnTo>
                    <a:pt x="0" y="564739"/>
                  </a:lnTo>
                  <a:lnTo>
                    <a:pt x="56833" y="546702"/>
                  </a:lnTo>
                  <a:cubicBezTo>
                    <a:pt x="1571758" y="106491"/>
                    <a:pt x="2070659" y="572044"/>
                    <a:pt x="2386609" y="534486"/>
                  </a:cubicBezTo>
                  <a:cubicBezTo>
                    <a:pt x="3415051" y="132061"/>
                    <a:pt x="4225695" y="-6104"/>
                    <a:pt x="4898402" y="205"/>
                  </a:cubicBezTo>
                  <a:close/>
                </a:path>
              </a:pathLst>
            </a:custGeom>
            <a:solidFill>
              <a:srgbClr val="0095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11"/>
            <p:cNvSpPr/>
            <p:nvPr/>
          </p:nvSpPr>
          <p:spPr>
            <a:xfrm>
              <a:off x="3359450" y="4518186"/>
              <a:ext cx="4037400" cy="849562"/>
            </a:xfrm>
            <a:custGeom>
              <a:avLst/>
              <a:gdLst>
                <a:gd name="connsiteX0" fmla="*/ 0 w 4029554"/>
                <a:gd name="connsiteY0" fmla="*/ 0 h 720119"/>
                <a:gd name="connsiteX1" fmla="*/ 4029554 w 4029554"/>
                <a:gd name="connsiteY1" fmla="*/ 0 h 720119"/>
                <a:gd name="connsiteX2" fmla="*/ 4029554 w 4029554"/>
                <a:gd name="connsiteY2" fmla="*/ 720119 h 720119"/>
                <a:gd name="connsiteX3" fmla="*/ 0 w 4029554"/>
                <a:gd name="connsiteY3" fmla="*/ 720119 h 720119"/>
                <a:gd name="connsiteX4" fmla="*/ 0 w 4029554"/>
                <a:gd name="connsiteY4" fmla="*/ 0 h 720119"/>
                <a:gd name="connsiteX0-1" fmla="*/ 1672683 w 4029554"/>
                <a:gd name="connsiteY0-2" fmla="*/ 245327 h 720119"/>
                <a:gd name="connsiteX1-3" fmla="*/ 4029554 w 4029554"/>
                <a:gd name="connsiteY1-4" fmla="*/ 0 h 720119"/>
                <a:gd name="connsiteX2-5" fmla="*/ 4029554 w 4029554"/>
                <a:gd name="connsiteY2-6" fmla="*/ 720119 h 720119"/>
                <a:gd name="connsiteX3-7" fmla="*/ 0 w 4029554"/>
                <a:gd name="connsiteY3-8" fmla="*/ 720119 h 720119"/>
                <a:gd name="connsiteX4-9" fmla="*/ 1672683 w 4029554"/>
                <a:gd name="connsiteY4-10" fmla="*/ 245327 h 720119"/>
                <a:gd name="connsiteX0-11" fmla="*/ 1672683 w 4029554"/>
                <a:gd name="connsiteY0-12" fmla="*/ 245327 h 720119"/>
                <a:gd name="connsiteX1-13" fmla="*/ 4029554 w 4029554"/>
                <a:gd name="connsiteY1-14" fmla="*/ 0 h 720119"/>
                <a:gd name="connsiteX2-15" fmla="*/ 4029554 w 4029554"/>
                <a:gd name="connsiteY2-16" fmla="*/ 720119 h 720119"/>
                <a:gd name="connsiteX3-17" fmla="*/ 0 w 4029554"/>
                <a:gd name="connsiteY3-18" fmla="*/ 720119 h 720119"/>
                <a:gd name="connsiteX4-19" fmla="*/ 1672683 w 4029554"/>
                <a:gd name="connsiteY4-20" fmla="*/ 245327 h 720119"/>
                <a:gd name="connsiteX0-21" fmla="*/ 1672683 w 4029554"/>
                <a:gd name="connsiteY0-22" fmla="*/ 245327 h 720119"/>
                <a:gd name="connsiteX1-23" fmla="*/ 4029554 w 4029554"/>
                <a:gd name="connsiteY1-24" fmla="*/ 0 h 720119"/>
                <a:gd name="connsiteX2-25" fmla="*/ 4029554 w 4029554"/>
                <a:gd name="connsiteY2-26" fmla="*/ 720119 h 720119"/>
                <a:gd name="connsiteX3-27" fmla="*/ 0 w 4029554"/>
                <a:gd name="connsiteY3-28" fmla="*/ 720119 h 720119"/>
                <a:gd name="connsiteX4-29" fmla="*/ 1672683 w 4029554"/>
                <a:gd name="connsiteY4-30" fmla="*/ 245327 h 720119"/>
                <a:gd name="connsiteX0-31" fmla="*/ 1672683 w 4029554"/>
                <a:gd name="connsiteY0-32" fmla="*/ 0 h 474792"/>
                <a:gd name="connsiteX1-33" fmla="*/ 4029554 w 4029554"/>
                <a:gd name="connsiteY1-34" fmla="*/ 474792 h 474792"/>
                <a:gd name="connsiteX2-35" fmla="*/ 0 w 4029554"/>
                <a:gd name="connsiteY2-36" fmla="*/ 474792 h 474792"/>
                <a:gd name="connsiteX3-37" fmla="*/ 1672683 w 4029554"/>
                <a:gd name="connsiteY3-38" fmla="*/ 0 h 474792"/>
                <a:gd name="connsiteX0-39" fmla="*/ 2051824 w 4029554"/>
                <a:gd name="connsiteY0-40" fmla="*/ 0 h 467358"/>
                <a:gd name="connsiteX1-41" fmla="*/ 4029554 w 4029554"/>
                <a:gd name="connsiteY1-42" fmla="*/ 467358 h 467358"/>
                <a:gd name="connsiteX2-43" fmla="*/ 0 w 4029554"/>
                <a:gd name="connsiteY2-44" fmla="*/ 467358 h 467358"/>
                <a:gd name="connsiteX3-45" fmla="*/ 2051824 w 4029554"/>
                <a:gd name="connsiteY3-46" fmla="*/ 0 h 467358"/>
                <a:gd name="connsiteX0-47" fmla="*/ 2051824 w 4029554"/>
                <a:gd name="connsiteY0-48" fmla="*/ 0 h 467358"/>
                <a:gd name="connsiteX1-49" fmla="*/ 4029554 w 4029554"/>
                <a:gd name="connsiteY1-50" fmla="*/ 467358 h 467358"/>
                <a:gd name="connsiteX2-51" fmla="*/ 0 w 4029554"/>
                <a:gd name="connsiteY2-52" fmla="*/ 467358 h 467358"/>
                <a:gd name="connsiteX3-53" fmla="*/ 2051824 w 4029554"/>
                <a:gd name="connsiteY3-54" fmla="*/ 0 h 467358"/>
                <a:gd name="connsiteX0-55" fmla="*/ 2051824 w 4029554"/>
                <a:gd name="connsiteY0-56" fmla="*/ 0 h 467358"/>
                <a:gd name="connsiteX1-57" fmla="*/ 4029554 w 4029554"/>
                <a:gd name="connsiteY1-58" fmla="*/ 467358 h 467358"/>
                <a:gd name="connsiteX2-59" fmla="*/ 0 w 4029554"/>
                <a:gd name="connsiteY2-60" fmla="*/ 467358 h 467358"/>
                <a:gd name="connsiteX3-61" fmla="*/ 2051824 w 4029554"/>
                <a:gd name="connsiteY3-62" fmla="*/ 0 h 467358"/>
                <a:gd name="connsiteX0-63" fmla="*/ 2051824 w 4029554"/>
                <a:gd name="connsiteY0-64" fmla="*/ 905 h 468263"/>
                <a:gd name="connsiteX1-65" fmla="*/ 4029554 w 4029554"/>
                <a:gd name="connsiteY1-66" fmla="*/ 468263 h 468263"/>
                <a:gd name="connsiteX2-67" fmla="*/ 0 w 4029554"/>
                <a:gd name="connsiteY2-68" fmla="*/ 468263 h 468263"/>
                <a:gd name="connsiteX3-69" fmla="*/ 2051824 w 4029554"/>
                <a:gd name="connsiteY3-70" fmla="*/ 905 h 468263"/>
                <a:gd name="connsiteX0-71" fmla="*/ 2051824 w 4029554"/>
                <a:gd name="connsiteY0-72" fmla="*/ 11742 h 479100"/>
                <a:gd name="connsiteX1-73" fmla="*/ 4029554 w 4029554"/>
                <a:gd name="connsiteY1-74" fmla="*/ 479100 h 479100"/>
                <a:gd name="connsiteX2-75" fmla="*/ 0 w 4029554"/>
                <a:gd name="connsiteY2-76" fmla="*/ 479100 h 479100"/>
                <a:gd name="connsiteX3-77" fmla="*/ 2051824 w 4029554"/>
                <a:gd name="connsiteY3-78" fmla="*/ 11742 h 479100"/>
                <a:gd name="connsiteX0-79" fmla="*/ 1970048 w 4029554"/>
                <a:gd name="connsiteY0-80" fmla="*/ 10953 h 508048"/>
                <a:gd name="connsiteX1-81" fmla="*/ 4029554 w 4029554"/>
                <a:gd name="connsiteY1-82" fmla="*/ 508048 h 508048"/>
                <a:gd name="connsiteX2-83" fmla="*/ 0 w 4029554"/>
                <a:gd name="connsiteY2-84" fmla="*/ 508048 h 508048"/>
                <a:gd name="connsiteX3-85" fmla="*/ 1970048 w 4029554"/>
                <a:gd name="connsiteY3-86" fmla="*/ 10953 h 508048"/>
                <a:gd name="connsiteX0-87" fmla="*/ 1970048 w 4029554"/>
                <a:gd name="connsiteY0-88" fmla="*/ 10953 h 508048"/>
                <a:gd name="connsiteX1-89" fmla="*/ 4029554 w 4029554"/>
                <a:gd name="connsiteY1-90" fmla="*/ 508048 h 508048"/>
                <a:gd name="connsiteX2-91" fmla="*/ 0 w 4029554"/>
                <a:gd name="connsiteY2-92" fmla="*/ 508048 h 508048"/>
                <a:gd name="connsiteX3-93" fmla="*/ 1970048 w 4029554"/>
                <a:gd name="connsiteY3-94" fmla="*/ 10953 h 508048"/>
                <a:gd name="connsiteX0-95" fmla="*/ 1970048 w 4029554"/>
                <a:gd name="connsiteY0-96" fmla="*/ 384 h 497479"/>
                <a:gd name="connsiteX1-97" fmla="*/ 4029554 w 4029554"/>
                <a:gd name="connsiteY1-98" fmla="*/ 497479 h 497479"/>
                <a:gd name="connsiteX2-99" fmla="*/ 0 w 4029554"/>
                <a:gd name="connsiteY2-100" fmla="*/ 497479 h 497479"/>
                <a:gd name="connsiteX3-101" fmla="*/ 1970048 w 4029554"/>
                <a:gd name="connsiteY3-102" fmla="*/ 384 h 497479"/>
              </a:gdLst>
              <a:ahLst/>
              <a:cxnLst>
                <a:cxn ang="0">
                  <a:pos x="connsiteX0-1" y="connsiteY0-2"/>
                </a:cxn>
                <a:cxn ang="0">
                  <a:pos x="connsiteX1-3" y="connsiteY1-4"/>
                </a:cxn>
                <a:cxn ang="0">
                  <a:pos x="connsiteX2-5" y="connsiteY2-6"/>
                </a:cxn>
                <a:cxn ang="0">
                  <a:pos x="connsiteX3-7" y="connsiteY3-8"/>
                </a:cxn>
              </a:cxnLst>
              <a:rect l="l" t="t" r="r" b="b"/>
              <a:pathLst>
                <a:path w="4029554" h="497479">
                  <a:moveTo>
                    <a:pt x="1970048" y="384"/>
                  </a:moveTo>
                  <a:cubicBezTo>
                    <a:pt x="2755672" y="22356"/>
                    <a:pt x="3295969" y="416034"/>
                    <a:pt x="4029554" y="497479"/>
                  </a:cubicBezTo>
                  <a:lnTo>
                    <a:pt x="0" y="497479"/>
                  </a:lnTo>
                  <a:cubicBezTo>
                    <a:pt x="282497" y="294610"/>
                    <a:pt x="1011042" y="-12339"/>
                    <a:pt x="1970048" y="38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noFill/>
                </a:ln>
                <a:no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7" name="AutoShape 3"/>
          <p:cNvSpPr/>
          <p:nvPr/>
        </p:nvSpPr>
        <p:spPr>
          <a:xfrm>
            <a:off x="65317" y="3995554"/>
            <a:ext cx="8458958"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err="1">
                <a:solidFill>
                  <a:srgbClr val="333333"/>
                </a:solidFill>
                <a:latin typeface="微软雅黑" panose="020B0503020204020204" pitchFamily="34" charset="-122"/>
                <a:ea typeface="微软雅黑" panose="020B0503020204020204" pitchFamily="34" charset="-122"/>
                <a:cs typeface="Noto Sans SC"/>
                <a:sym typeface="Noto Sans SC"/>
              </a:rPr>
              <a:t>稀土在催化领域的应用：从工业化到前沿探索</a:t>
            </a:r>
            <a:endParaRPr lang="en-US" sz="1100" dirty="0">
              <a:latin typeface="微软雅黑" panose="020B0503020204020204" pitchFamily="34" charset="-122"/>
              <a:ea typeface="微软雅黑" panose="020B0503020204020204" pitchFamily="34" charset="-122"/>
            </a:endParaRPr>
          </a:p>
        </p:txBody>
      </p:sp>
      <p:sp>
        <p:nvSpPr>
          <p:cNvPr id="8" name="AutoShape 4"/>
          <p:cNvSpPr/>
          <p:nvPr/>
        </p:nvSpPr>
        <p:spPr>
          <a:xfrm>
            <a:off x="65317" y="4692237"/>
            <a:ext cx="8458958"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0" i="0" u="none" strike="noStrike" dirty="0">
                <a:solidFill>
                  <a:srgbClr val="666666"/>
                </a:solidFill>
                <a:latin typeface="微软雅黑" panose="020B0503020204020204" pitchFamily="34" charset="-122"/>
                <a:ea typeface="微软雅黑" panose="020B0503020204020204" pitchFamily="34" charset="-122"/>
                <a:cs typeface="Noto Sans SC"/>
                <a:sym typeface="Noto Sans SC"/>
              </a:rPr>
              <a:t>Applications of Rare Earths in Catalysis: From Industrialization to Frontier Exploration</a:t>
            </a:r>
            <a:endParaRPr lang="en-US" sz="1100" dirty="0">
              <a:latin typeface="微软雅黑" panose="020B0503020204020204" pitchFamily="34" charset="-122"/>
              <a:ea typeface="微软雅黑" panose="020B0503020204020204" pitchFamily="34" charset="-122"/>
            </a:endParaRPr>
          </a:p>
        </p:txBody>
      </p:sp>
      <p:cxnSp>
        <p:nvCxnSpPr>
          <p:cNvPr id="9" name="Connector 5"/>
          <p:cNvCxnSpPr>
            <a:cxnSpLocks/>
          </p:cNvCxnSpPr>
          <p:nvPr/>
        </p:nvCxnSpPr>
        <p:spPr>
          <a:xfrm flipV="1">
            <a:off x="3641249" y="5318340"/>
            <a:ext cx="1057261" cy="26595"/>
          </a:xfrm>
          <a:prstGeom prst="straightConnector1">
            <a:avLst/>
          </a:prstGeom>
          <a:solidFill>
            <a:srgbClr val="DEE0E3">
              <a:alpha val="100000"/>
            </a:srgbClr>
          </a:solidFill>
          <a:ln w="25400" cap="flat" cmpd="sng">
            <a:solidFill>
              <a:srgbClr val="0052FF">
                <a:alpha val="100000"/>
              </a:srgbClr>
            </a:solidFill>
            <a:prstDash val="solid"/>
            <a:round/>
            <a:headEnd type="none" w="lg" len="lg"/>
            <a:tailEnd type="none" w="lg" len="lg"/>
          </a:ln>
        </p:spPr>
      </p:cxnSp>
      <p:pic>
        <p:nvPicPr>
          <p:cNvPr id="10"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4087" y="5461214"/>
            <a:ext cx="304800" cy="304800"/>
          </a:xfrm>
          <a:prstGeom prst="rect">
            <a:avLst/>
          </a:prstGeom>
        </p:spPr>
      </p:pic>
      <p:sp>
        <p:nvSpPr>
          <p:cNvPr id="14" name="AutoShape 7"/>
          <p:cNvSpPr/>
          <p:nvPr/>
        </p:nvSpPr>
        <p:spPr>
          <a:xfrm>
            <a:off x="5725087" y="5435813"/>
            <a:ext cx="4465835" cy="44942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3333"/>
                </a:solidFill>
                <a:latin typeface="微软雅黑" panose="020B0503020204020204" pitchFamily="34" charset="-122"/>
                <a:ea typeface="微软雅黑" panose="020B0503020204020204" pitchFamily="34" charset="-122"/>
                <a:cs typeface="Noto Sans SC"/>
                <a:sym typeface="Noto Sans SC"/>
              </a:rPr>
              <a:t>报告人：施宗波</a:t>
            </a:r>
            <a:r>
              <a:rPr 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 </a:t>
            </a:r>
            <a:r>
              <a:rPr lang="en-US" sz="1600" b="0" i="0" u="none" strike="noStrike" dirty="0" err="1">
                <a:solidFill>
                  <a:srgbClr val="333333"/>
                </a:solidFill>
                <a:latin typeface="微软雅黑" panose="020B0503020204020204" pitchFamily="34" charset="-122"/>
                <a:ea typeface="微软雅黑" panose="020B0503020204020204" pitchFamily="34" charset="-122"/>
                <a:cs typeface="Noto Sans SC"/>
                <a:sym typeface="Noto Sans SC"/>
              </a:rPr>
              <a:t>博士</a:t>
            </a:r>
            <a:r>
              <a:rPr 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    </a:t>
            </a:r>
            <a:r>
              <a:rPr lang="en-US" altLang="zh-CN" sz="1100" b="1" dirty="0" err="1">
                <a:solidFill>
                  <a:srgbClr val="3C3C3C"/>
                </a:solidFill>
                <a:ea typeface="Arial"/>
                <a:cs typeface="Arial"/>
                <a:sym typeface="Arial"/>
              </a:rPr>
              <a:t>Presenter:</a:t>
            </a:r>
            <a:r>
              <a:rPr lang="en-US" altLang="zh-CN" sz="1100" dirty="0" err="1">
                <a:solidFill>
                  <a:srgbClr val="3C3C3C"/>
                </a:solidFill>
                <a:ea typeface="Arial"/>
                <a:cs typeface="Arial"/>
                <a:sym typeface="Arial"/>
              </a:rPr>
              <a:t>Dr</a:t>
            </a:r>
            <a:r>
              <a:rPr lang="en-US" altLang="zh-CN" sz="1100" dirty="0">
                <a:solidFill>
                  <a:srgbClr val="3C3C3C"/>
                </a:solidFill>
                <a:ea typeface="Arial"/>
                <a:cs typeface="Arial"/>
                <a:sym typeface="Arial"/>
              </a:rPr>
              <a:t>. Zongbo Shi</a:t>
            </a:r>
            <a:endParaRPr lang="en-US" altLang="zh-CN" sz="1050" dirty="0"/>
          </a:p>
          <a:p>
            <a:pPr indent="0" algn="l">
              <a:lnSpc>
                <a:spcPct val="125000"/>
              </a:lnSpc>
              <a:defRPr/>
            </a:pPr>
            <a:endParaRPr lang="en-US" sz="1100" dirty="0">
              <a:latin typeface="微软雅黑" panose="020B0503020204020204" pitchFamily="34" charset="-122"/>
              <a:ea typeface="微软雅黑" panose="020B0503020204020204" pitchFamily="34" charset="-122"/>
            </a:endParaRPr>
          </a:p>
        </p:txBody>
      </p:sp>
      <p:pic>
        <p:nvPicPr>
          <p:cNvPr id="16"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087" y="5885235"/>
            <a:ext cx="304800" cy="304800"/>
          </a:xfrm>
          <a:prstGeom prst="rect">
            <a:avLst/>
          </a:prstGeom>
        </p:spPr>
      </p:pic>
      <p:sp>
        <p:nvSpPr>
          <p:cNvPr id="18" name="AutoShape 9"/>
          <p:cNvSpPr/>
          <p:nvPr/>
        </p:nvSpPr>
        <p:spPr>
          <a:xfrm>
            <a:off x="5725087" y="5859835"/>
            <a:ext cx="5923574"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3333"/>
                </a:solidFill>
                <a:latin typeface="微软雅黑" panose="020B0503020204020204" pitchFamily="34" charset="-122"/>
                <a:ea typeface="微软雅黑" panose="020B0503020204020204" pitchFamily="34" charset="-122"/>
                <a:cs typeface="Noto Sans SC"/>
                <a:sym typeface="Noto Sans SC"/>
              </a:rPr>
              <a:t>单位：润和催化剂股份有限公司</a:t>
            </a:r>
            <a:r>
              <a:rPr 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    </a:t>
            </a:r>
            <a:r>
              <a:rPr lang="en-US" altLang="zh-CN" sz="1100" b="1" dirty="0" err="1">
                <a:solidFill>
                  <a:srgbClr val="3C3C3C"/>
                </a:solidFill>
                <a:ea typeface="Arial"/>
                <a:cs typeface="Arial"/>
                <a:sym typeface="Arial"/>
              </a:rPr>
              <a:t>Affiliation:</a:t>
            </a:r>
            <a:r>
              <a:rPr lang="en-US" altLang="zh-CN" sz="1100" dirty="0" err="1">
                <a:solidFill>
                  <a:srgbClr val="3C3C3C"/>
                </a:solidFill>
                <a:ea typeface="Arial"/>
                <a:cs typeface="Arial"/>
                <a:sym typeface="Arial"/>
              </a:rPr>
              <a:t>Runhe</a:t>
            </a:r>
            <a:r>
              <a:rPr lang="en-US" altLang="zh-CN" sz="1100" dirty="0">
                <a:solidFill>
                  <a:srgbClr val="3C3C3C"/>
                </a:solidFill>
                <a:ea typeface="Arial"/>
                <a:cs typeface="Arial"/>
                <a:sym typeface="Arial"/>
              </a:rPr>
              <a:t> Catalysis Co., Ltd.</a:t>
            </a:r>
            <a:endParaRPr lang="en-US" altLang="zh-CN" sz="1100" dirty="0"/>
          </a:p>
          <a:p>
            <a:pPr indent="0" algn="l">
              <a:lnSpc>
                <a:spcPct val="125000"/>
              </a:lnSpc>
              <a:defRPr/>
            </a:pPr>
            <a:endParaRPr lang="en-US" sz="1100" dirty="0">
              <a:latin typeface="微软雅黑" panose="020B0503020204020204" pitchFamily="34" charset="-122"/>
              <a:ea typeface="微软雅黑" panose="020B0503020204020204" pitchFamily="34" charset="-122"/>
            </a:endParaRPr>
          </a:p>
        </p:txBody>
      </p:sp>
      <p:pic>
        <p:nvPicPr>
          <p:cNvPr id="19"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4087" y="6299925"/>
            <a:ext cx="304800" cy="304800"/>
          </a:xfrm>
          <a:prstGeom prst="rect">
            <a:avLst/>
          </a:prstGeom>
        </p:spPr>
      </p:pic>
      <p:sp>
        <p:nvSpPr>
          <p:cNvPr id="20" name="AutoShape 11"/>
          <p:cNvSpPr/>
          <p:nvPr/>
        </p:nvSpPr>
        <p:spPr>
          <a:xfrm>
            <a:off x="5725087" y="6274525"/>
            <a:ext cx="5923574" cy="39033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时间：2026年6月26日 | </a:t>
            </a:r>
            <a:r>
              <a:rPr lang="en-US" sz="1600" b="0" i="0" u="none" strike="noStrike" dirty="0" err="1">
                <a:solidFill>
                  <a:srgbClr val="333333"/>
                </a:solidFill>
                <a:latin typeface="微软雅黑" panose="020B0503020204020204" pitchFamily="34" charset="-122"/>
                <a:ea typeface="微软雅黑" panose="020B0503020204020204" pitchFamily="34" charset="-122"/>
                <a:cs typeface="Noto Sans SC"/>
                <a:sym typeface="Noto Sans SC"/>
              </a:rPr>
              <a:t>地点</a:t>
            </a:r>
            <a:r>
              <a:rPr 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a:t>
            </a:r>
            <a:r>
              <a:rPr lang="zh-CN" altLang="en-US" sz="1600" b="0" i="0" u="none" strike="noStrike" dirty="0">
                <a:solidFill>
                  <a:srgbClr val="333333"/>
                </a:solidFill>
                <a:latin typeface="微软雅黑" panose="020B0503020204020204" pitchFamily="34" charset="-122"/>
                <a:ea typeface="微软雅黑" panose="020B0503020204020204" pitchFamily="34" charset="-122"/>
                <a:cs typeface="Noto Sans SC"/>
                <a:sym typeface="Noto Sans SC"/>
              </a:rPr>
              <a:t>厦门     </a:t>
            </a:r>
            <a:r>
              <a:rPr lang="en-US" altLang="zh-CN" sz="1100" b="1" dirty="0" err="1">
                <a:solidFill>
                  <a:srgbClr val="3C3C3C"/>
                </a:solidFill>
                <a:ea typeface="Arial"/>
                <a:cs typeface="Arial"/>
                <a:sym typeface="Arial"/>
              </a:rPr>
              <a:t>Info:</a:t>
            </a:r>
            <a:r>
              <a:rPr lang="en-US" altLang="zh-CN" sz="1100" dirty="0" err="1">
                <a:solidFill>
                  <a:srgbClr val="3C3C3C"/>
                </a:solidFill>
                <a:ea typeface="Arial"/>
                <a:cs typeface="Arial"/>
                <a:sym typeface="Arial"/>
              </a:rPr>
              <a:t>June</a:t>
            </a:r>
            <a:r>
              <a:rPr lang="en-US" altLang="zh-CN" sz="1100" dirty="0">
                <a:solidFill>
                  <a:srgbClr val="3C3C3C"/>
                </a:solidFill>
                <a:ea typeface="Arial"/>
                <a:cs typeface="Arial"/>
                <a:sym typeface="Arial"/>
              </a:rPr>
              <a:t> 26, 2026 | Xiamen</a:t>
            </a:r>
            <a:endParaRPr lang="en-US" altLang="zh-CN" sz="1100" dirty="0"/>
          </a:p>
          <a:p>
            <a:pPr indent="0" algn="l">
              <a:lnSpc>
                <a:spcPct val="125000"/>
              </a:lnSpc>
              <a:defRPr/>
            </a:pPr>
            <a:endParaRPr lang="en-US" sz="11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extLst>
              <p:ext uri="{D42A27DB-BD31-4B8C-83A1-F6EECF244321}">
                <p14:modId xmlns:p14="http://schemas.microsoft.com/office/powerpoint/2010/main" val="4008310554"/>
              </p:ext>
            </p:extLst>
          </p:nvPr>
        </p:nvGraphicFramePr>
        <p:xfrm>
          <a:off x="149290" y="3483581"/>
          <a:ext cx="5374431" cy="3149600"/>
        </p:xfrm>
        <a:graphic>
          <a:graphicData uri="http://schemas.openxmlformats.org/drawingml/2006/table">
            <a:tbl>
              <a:tblPr firstRow="1" bandRow="1">
                <a:tableStyleId>{5940675A-B579-460E-94D1-54222C63F5DA}</a:tableStyleId>
              </a:tblPr>
              <a:tblGrid>
                <a:gridCol w="2299299">
                  <a:extLst>
                    <a:ext uri="{9D8B030D-6E8A-4147-A177-3AD203B41FA5}">
                      <a16:colId xmlns:a16="http://schemas.microsoft.com/office/drawing/2014/main" val="20000"/>
                    </a:ext>
                  </a:extLst>
                </a:gridCol>
                <a:gridCol w="1537659">
                  <a:extLst>
                    <a:ext uri="{9D8B030D-6E8A-4147-A177-3AD203B41FA5}">
                      <a16:colId xmlns:a16="http://schemas.microsoft.com/office/drawing/2014/main" val="20001"/>
                    </a:ext>
                  </a:extLst>
                </a:gridCol>
                <a:gridCol w="1537473">
                  <a:extLst>
                    <a:ext uri="{9D8B030D-6E8A-4147-A177-3AD203B41FA5}">
                      <a16:colId xmlns:a16="http://schemas.microsoft.com/office/drawing/2014/main" val="20002"/>
                    </a:ext>
                  </a:extLst>
                </a:gridCol>
              </a:tblGrid>
              <a:tr h="415968">
                <a:tc>
                  <a:txBody>
                    <a:bodyPr/>
                    <a:lstStyle/>
                    <a:p>
                      <a:pPr indent="0" algn="ctr">
                        <a:lnSpc>
                          <a:spcPct val="100000"/>
                        </a:lnSpc>
                        <a:defRPr/>
                      </a:pPr>
                      <a:r>
                        <a:rPr lang="en-US" sz="1400" b="1" i="0" u="none" strike="noStrike" dirty="0">
                          <a:solidFill>
                            <a:schemeClr val="tx1"/>
                          </a:solidFill>
                          <a:latin typeface="Noto Sans SC"/>
                          <a:ea typeface="Noto Sans SC"/>
                          <a:cs typeface="Noto Sans SC"/>
                          <a:sym typeface="Noto Sans SC"/>
                        </a:rPr>
                        <a:t>Test Item (</a:t>
                      </a:r>
                      <a:r>
                        <a:rPr lang="en-US" sz="1400" b="1" i="0" u="none" strike="noStrike" dirty="0" err="1">
                          <a:solidFill>
                            <a:schemeClr val="tx1"/>
                          </a:solidFill>
                          <a:latin typeface="Noto Sans SC"/>
                          <a:ea typeface="Noto Sans SC"/>
                          <a:cs typeface="Noto Sans SC"/>
                          <a:sym typeface="Noto Sans SC"/>
                        </a:rPr>
                        <a:t>检测项目</a:t>
                      </a:r>
                      <a:r>
                        <a:rPr lang="en-US" sz="1400" b="1" i="0" u="none" strike="noStrike" dirty="0">
                          <a:solidFill>
                            <a:schemeClr val="tx1"/>
                          </a:solidFill>
                          <a:latin typeface="Noto Sans SC"/>
                          <a:ea typeface="Noto Sans SC"/>
                          <a:cs typeface="Noto Sans SC"/>
                          <a:sym typeface="Noto Sans SC"/>
                        </a:rPr>
                        <a:t>)</a:t>
                      </a:r>
                      <a:endParaRPr lang="en-US" sz="1400" dirty="0">
                        <a:solidFill>
                          <a:schemeClr val="tx1"/>
                        </a:solidFill>
                      </a:endParaRPr>
                    </a:p>
                  </a:txBody>
                  <a:tcPr marL="101600" marR="101600" marT="101600" marB="101600" anchor="ctr">
                    <a:lnL w="12700" cap="flat" cmpd="sng">
                      <a:solidFill>
                        <a:srgbClr val="080000"/>
                      </a:solidFill>
                      <a:prstDash val="soli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lgn="ctr">
                        <a:lnSpc>
                          <a:spcPct val="100000"/>
                        </a:lnSpc>
                        <a:defRPr/>
                      </a:pPr>
                      <a:r>
                        <a:rPr lang="en-US" sz="1400" b="1" i="0" u="none" strike="noStrike" dirty="0">
                          <a:solidFill>
                            <a:schemeClr val="tx1"/>
                          </a:solidFill>
                          <a:latin typeface="Noto Sans SC"/>
                          <a:ea typeface="Noto Sans SC"/>
                          <a:cs typeface="Noto Sans SC"/>
                          <a:sym typeface="Noto Sans SC"/>
                        </a:rPr>
                        <a:t>Reference (</a:t>
                      </a:r>
                      <a:r>
                        <a:rPr lang="en-US" sz="1400" b="1" i="0" u="none" strike="noStrike" dirty="0" err="1">
                          <a:solidFill>
                            <a:schemeClr val="tx1"/>
                          </a:solidFill>
                          <a:latin typeface="Noto Sans SC"/>
                          <a:ea typeface="Noto Sans SC"/>
                          <a:cs typeface="Noto Sans SC"/>
                          <a:sym typeface="Noto Sans SC"/>
                        </a:rPr>
                        <a:t>参考剂</a:t>
                      </a:r>
                      <a:r>
                        <a:rPr lang="en-US" sz="1400" b="1" i="0" u="none" strike="noStrike" dirty="0">
                          <a:solidFill>
                            <a:schemeClr val="tx1"/>
                          </a:solidFill>
                          <a:latin typeface="Noto Sans SC"/>
                          <a:ea typeface="Noto Sans SC"/>
                          <a:cs typeface="Noto Sans SC"/>
                          <a:sym typeface="Noto Sans SC"/>
                        </a:rPr>
                        <a:t>)</a:t>
                      </a:r>
                      <a:endParaRPr lang="en-US" sz="1400" dirty="0">
                        <a:solidFill>
                          <a:schemeClr val="tx1"/>
                        </a:solidFill>
                      </a:endParaRPr>
                    </a:p>
                  </a:txBody>
                  <a:tcPr marL="101600" marR="101600" marT="101600" marB="101600" anchor="ctr">
                    <a:lnL w="12700" cap="flat" cmpd="sng">
                      <a:solidFill>
                        <a:srgbClr val="080000"/>
                      </a:solidFill>
                      <a:prstDash val="solid"/>
                      <a:roun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tc>
                  <a:txBody>
                    <a:bodyPr/>
                    <a:lstStyle/>
                    <a:p>
                      <a:pPr indent="0" algn="ctr">
                        <a:lnSpc>
                          <a:spcPct val="100000"/>
                        </a:lnSpc>
                        <a:defRPr/>
                      </a:pPr>
                      <a:r>
                        <a:rPr lang="en-US" sz="1400" b="1" i="0" u="none" strike="noStrike" dirty="0">
                          <a:solidFill>
                            <a:schemeClr val="tx1"/>
                          </a:solidFill>
                          <a:latin typeface="Noto Sans SC"/>
                          <a:ea typeface="Noto Sans SC"/>
                          <a:cs typeface="Noto Sans SC"/>
                          <a:sym typeface="Noto Sans SC"/>
                        </a:rPr>
                        <a:t>REZEL RFCC (</a:t>
                      </a:r>
                      <a:r>
                        <a:rPr lang="en-US" sz="1400" b="1" i="0" u="none" strike="noStrike" dirty="0" err="1">
                          <a:solidFill>
                            <a:schemeClr val="tx1"/>
                          </a:solidFill>
                          <a:latin typeface="Noto Sans SC"/>
                          <a:ea typeface="Noto Sans SC"/>
                          <a:cs typeface="Noto Sans SC"/>
                          <a:sym typeface="Noto Sans SC"/>
                        </a:rPr>
                        <a:t>润和</a:t>
                      </a:r>
                      <a:r>
                        <a:rPr lang="en-US" sz="1400" b="1" i="0" u="none" strike="noStrike" dirty="0">
                          <a:solidFill>
                            <a:schemeClr val="tx1"/>
                          </a:solidFill>
                          <a:latin typeface="Noto Sans SC"/>
                          <a:ea typeface="Noto Sans SC"/>
                          <a:cs typeface="Noto Sans SC"/>
                          <a:sym typeface="Noto Sans SC"/>
                        </a:rPr>
                        <a:t>)</a:t>
                      </a:r>
                      <a:endParaRPr lang="en-US" sz="1400" dirty="0">
                        <a:solidFill>
                          <a:schemeClr val="tx1"/>
                        </a:solidFill>
                      </a:endParaRPr>
                    </a:p>
                  </a:txBody>
                  <a:tcPr marL="101600" marR="101600" marT="101600" marB="101600" anchor="ctr">
                    <a:lnL w="12700" cap="flat" cmpd="sng">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5968">
                <a:tc>
                  <a:txBody>
                    <a:bodyPr/>
                    <a:lstStyle/>
                    <a:p>
                      <a:pPr marL="127000" indent="0" algn="l">
                        <a:lnSpc>
                          <a:spcPct val="100000"/>
                        </a:lnSpc>
                        <a:defRPr/>
                      </a:pPr>
                      <a:r>
                        <a:rPr lang="en-US" sz="1400" b="0" i="0" u="none" strike="noStrike" dirty="0">
                          <a:solidFill>
                            <a:schemeClr val="tx1"/>
                          </a:solidFill>
                          <a:latin typeface="Noto Sans SC"/>
                          <a:ea typeface="Noto Sans SC"/>
                          <a:cs typeface="Noto Sans SC"/>
                          <a:sym typeface="Noto Sans SC"/>
                        </a:rPr>
                        <a:t>Surface Area (m²/g) | </a:t>
                      </a:r>
                      <a:r>
                        <a:rPr lang="en-US" sz="1400" b="0" i="0" u="none" strike="noStrike" dirty="0" err="1">
                          <a:solidFill>
                            <a:schemeClr val="tx1"/>
                          </a:solidFill>
                          <a:latin typeface="Noto Sans SC"/>
                          <a:ea typeface="Noto Sans SC"/>
                          <a:cs typeface="Noto Sans SC"/>
                          <a:sym typeface="Noto Sans SC"/>
                        </a:rPr>
                        <a:t>比表面积</a:t>
                      </a:r>
                      <a:endParaRPr lang="en-US" sz="1400" dirty="0">
                        <a:solidFill>
                          <a:schemeClr val="tx1"/>
                        </a:solidFill>
                      </a:endParaRPr>
                    </a:p>
                  </a:txBody>
                  <a:tcPr marL="101600" marR="101600" marT="101600" marB="101600" anchor="ctr">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kern="1200" dirty="0">
                          <a:solidFill>
                            <a:schemeClr val="tx1"/>
                          </a:solidFill>
                          <a:latin typeface="微软雅黑" panose="020B0503020204020204" pitchFamily="34" charset="-122"/>
                          <a:ea typeface="微软雅黑" panose="020B0503020204020204" pitchFamily="34" charset="-122"/>
                        </a:rPr>
                        <a:t>255</a:t>
                      </a:r>
                    </a:p>
                  </a:txBody>
                  <a:tcPr marL="68580" marR="68580" marT="0"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tc>
                  <a:txBody>
                    <a:bodyPr/>
                    <a:lstStyle/>
                    <a:p>
                      <a:pPr indent="0" algn="ctr">
                        <a:buNone/>
                      </a:pPr>
                      <a:r>
                        <a:rPr lang="en-US" sz="1400" b="1" dirty="0">
                          <a:solidFill>
                            <a:schemeClr val="tx1"/>
                          </a:solidFill>
                          <a:latin typeface="微软雅黑" panose="020B0503020204020204" pitchFamily="34" charset="-122"/>
                          <a:ea typeface="微软雅黑" panose="020B0503020204020204" pitchFamily="34" charset="-122"/>
                        </a:rPr>
                        <a:t>313</a:t>
                      </a:r>
                    </a:p>
                  </a:txBody>
                  <a:tcPr marL="63325" marR="63325"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5968">
                <a:tc>
                  <a:txBody>
                    <a:bodyPr/>
                    <a:lstStyle/>
                    <a:p>
                      <a:pPr marL="127000" indent="0" algn="l">
                        <a:lnSpc>
                          <a:spcPct val="100000"/>
                        </a:lnSpc>
                        <a:defRPr/>
                      </a:pPr>
                      <a:r>
                        <a:rPr lang="en-US" sz="1400" b="0" i="0" u="none" strike="noStrike" dirty="0">
                          <a:solidFill>
                            <a:schemeClr val="tx1"/>
                          </a:solidFill>
                          <a:latin typeface="Noto Sans SC"/>
                          <a:ea typeface="Noto Sans SC"/>
                          <a:cs typeface="Noto Sans SC"/>
                          <a:sym typeface="Noto Sans SC"/>
                        </a:rPr>
                        <a:t>Pore Volume (ml/g) | </a:t>
                      </a:r>
                      <a:r>
                        <a:rPr lang="en-US" sz="1400" b="0" i="0" u="none" strike="noStrike" dirty="0" err="1">
                          <a:solidFill>
                            <a:schemeClr val="tx1"/>
                          </a:solidFill>
                          <a:latin typeface="Noto Sans SC"/>
                          <a:ea typeface="Noto Sans SC"/>
                          <a:cs typeface="Noto Sans SC"/>
                          <a:sym typeface="Noto Sans SC"/>
                        </a:rPr>
                        <a:t>孔体积</a:t>
                      </a:r>
                      <a:endParaRPr lang="en-US" sz="1400" dirty="0">
                        <a:solidFill>
                          <a:schemeClr val="tx1"/>
                        </a:solidFill>
                      </a:endParaRPr>
                    </a:p>
                  </a:txBody>
                  <a:tcPr marL="101600" marR="101600" marT="101600" marB="101600" anchor="ctr">
                    <a:lnL w="12700" cap="flat" cmpd="sng">
                      <a:solidFill>
                        <a:srgbClr val="080000"/>
                      </a:solidFill>
                      <a:prstDash val="soli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kern="1200" dirty="0">
                          <a:solidFill>
                            <a:schemeClr val="tx1"/>
                          </a:solidFill>
                          <a:latin typeface="微软雅黑" panose="020B0503020204020204" pitchFamily="34" charset="-122"/>
                          <a:ea typeface="微软雅黑" panose="020B0503020204020204" pitchFamily="34" charset="-122"/>
                        </a:rPr>
                        <a:t>0.37</a:t>
                      </a: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tc>
                  <a:txBody>
                    <a:bodyPr/>
                    <a:lstStyle/>
                    <a:p>
                      <a:pPr indent="0" algn="ctr">
                        <a:buNone/>
                      </a:pPr>
                      <a:r>
                        <a:rPr lang="en-US" sz="1400" b="1" dirty="0">
                          <a:solidFill>
                            <a:schemeClr val="tx1"/>
                          </a:solidFill>
                          <a:latin typeface="微软雅黑" panose="020B0503020204020204" pitchFamily="34" charset="-122"/>
                          <a:ea typeface="微软雅黑" panose="020B0503020204020204" pitchFamily="34" charset="-122"/>
                        </a:rPr>
                        <a:t>0.39</a:t>
                      </a:r>
                    </a:p>
                  </a:txBody>
                  <a:tcPr marL="63325" marR="63325" marT="0" marB="0" anchor="ctr">
                    <a:lnL w="12700" cap="flat" cmpd="sng">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5968">
                <a:tc>
                  <a:txBody>
                    <a:bodyPr/>
                    <a:lstStyle/>
                    <a:p>
                      <a:pPr marL="127000" indent="0" algn="l">
                        <a:lnSpc>
                          <a:spcPct val="100000"/>
                        </a:lnSpc>
                        <a:defRPr/>
                      </a:pPr>
                      <a:r>
                        <a:rPr lang="en-US" sz="1400" b="0" i="0" u="none" strike="noStrike" dirty="0">
                          <a:solidFill>
                            <a:schemeClr val="tx1"/>
                          </a:solidFill>
                          <a:latin typeface="Noto Sans SC"/>
                          <a:ea typeface="Noto Sans SC"/>
                          <a:cs typeface="Noto Sans SC"/>
                          <a:sym typeface="Noto Sans SC"/>
                        </a:rPr>
                        <a:t>Bulk Density (g/ml) | </a:t>
                      </a:r>
                      <a:r>
                        <a:rPr lang="en-US" sz="1400" b="0" i="0" u="none" strike="noStrike" dirty="0" err="1">
                          <a:solidFill>
                            <a:schemeClr val="tx1"/>
                          </a:solidFill>
                          <a:latin typeface="Noto Sans SC"/>
                          <a:ea typeface="Noto Sans SC"/>
                          <a:cs typeface="Noto Sans SC"/>
                          <a:sym typeface="Noto Sans SC"/>
                        </a:rPr>
                        <a:t>表观密度</a:t>
                      </a:r>
                      <a:endParaRPr lang="en-US" sz="1400" dirty="0">
                        <a:solidFill>
                          <a:schemeClr val="tx1"/>
                        </a:solidFill>
                      </a:endParaRPr>
                    </a:p>
                  </a:txBody>
                  <a:tcPr marL="101600" marR="101600" marT="101600" marB="101600" anchor="ctr">
                    <a:lnL w="12700" cap="flat" cmpd="sng">
                      <a:solidFill>
                        <a:srgbClr val="080000"/>
                      </a:solidFill>
                      <a:prstDash val="soli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kern="1200" dirty="0">
                          <a:solidFill>
                            <a:schemeClr val="tx1"/>
                          </a:solidFill>
                          <a:latin typeface="微软雅黑" panose="020B0503020204020204" pitchFamily="34" charset="-122"/>
                          <a:ea typeface="微软雅黑" panose="020B0503020204020204" pitchFamily="34" charset="-122"/>
                        </a:rPr>
                        <a:t>0.72</a:t>
                      </a: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tc>
                  <a:txBody>
                    <a:bodyPr/>
                    <a:lstStyle/>
                    <a:p>
                      <a:pPr indent="0" algn="ctr">
                        <a:buNone/>
                      </a:pPr>
                      <a:r>
                        <a:rPr lang="en-US" sz="1400" b="1" dirty="0">
                          <a:solidFill>
                            <a:schemeClr val="tx1"/>
                          </a:solidFill>
                          <a:latin typeface="微软雅黑" panose="020B0503020204020204" pitchFamily="34" charset="-122"/>
                          <a:ea typeface="微软雅黑" panose="020B0503020204020204" pitchFamily="34" charset="-122"/>
                        </a:rPr>
                        <a:t>0.74</a:t>
                      </a:r>
                    </a:p>
                  </a:txBody>
                  <a:tcPr marL="63325" marR="63325" marT="0" marB="0" anchor="ctr">
                    <a:lnL w="12700" cap="flat" cmpd="sng">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5968">
                <a:tc>
                  <a:txBody>
                    <a:bodyPr/>
                    <a:lstStyle/>
                    <a:p>
                      <a:pPr marL="127000" indent="0" algn="l">
                        <a:lnSpc>
                          <a:spcPct val="100000"/>
                        </a:lnSpc>
                        <a:defRPr/>
                      </a:pPr>
                      <a:r>
                        <a:rPr lang="en-US" sz="1400" b="0" i="0" u="none" strike="noStrike" dirty="0">
                          <a:solidFill>
                            <a:schemeClr val="tx1"/>
                          </a:solidFill>
                          <a:latin typeface="Noto Sans SC"/>
                          <a:ea typeface="Noto Sans SC"/>
                          <a:cs typeface="Noto Sans SC"/>
                          <a:sym typeface="Noto Sans SC"/>
                        </a:rPr>
                        <a:t>Attrition Index (%) | </a:t>
                      </a:r>
                      <a:r>
                        <a:rPr lang="en-US" sz="1400" b="0" i="0" u="none" strike="noStrike" dirty="0" err="1">
                          <a:solidFill>
                            <a:schemeClr val="tx1"/>
                          </a:solidFill>
                          <a:latin typeface="Noto Sans SC"/>
                          <a:ea typeface="Noto Sans SC"/>
                          <a:cs typeface="Noto Sans SC"/>
                          <a:sym typeface="Noto Sans SC"/>
                        </a:rPr>
                        <a:t>磨损指数</a:t>
                      </a:r>
                      <a:endParaRPr lang="en-US" sz="1400" dirty="0">
                        <a:solidFill>
                          <a:schemeClr val="tx1"/>
                        </a:solidFill>
                      </a:endParaRPr>
                    </a:p>
                  </a:txBody>
                  <a:tcPr marL="101600" marR="101600" marT="101600" marB="101600" anchor="ctr">
                    <a:lnL w="12700" cap="flat" cmpd="sng">
                      <a:solidFill>
                        <a:srgbClr val="080000"/>
                      </a:solidFill>
                      <a:prstDash val="soli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kern="1200" dirty="0">
                          <a:solidFill>
                            <a:schemeClr val="tx1"/>
                          </a:solidFill>
                          <a:latin typeface="微软雅黑" panose="020B0503020204020204" pitchFamily="34" charset="-122"/>
                          <a:ea typeface="微软雅黑" panose="020B0503020204020204" pitchFamily="34" charset="-122"/>
                        </a:rPr>
                        <a:t>2.2</a:t>
                      </a: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roun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dirty="0">
                          <a:solidFill>
                            <a:schemeClr val="tx1"/>
                          </a:solidFill>
                          <a:latin typeface="微软雅黑" panose="020B0503020204020204" pitchFamily="34" charset="-122"/>
                          <a:ea typeface="微软雅黑" panose="020B0503020204020204" pitchFamily="34" charset="-122"/>
                        </a:rPr>
                        <a:t>1.4</a:t>
                      </a:r>
                    </a:p>
                  </a:txBody>
                  <a:tcPr marL="63325" marR="63325" marT="0" marB="0" anchor="ctr">
                    <a:lnL w="12700" cap="flat" cmpd="sng">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 name="表格 4"/>
          <p:cNvGraphicFramePr/>
          <p:nvPr>
            <p:custDataLst>
              <p:tags r:id="rId2"/>
            </p:custDataLst>
            <p:extLst>
              <p:ext uri="{D42A27DB-BD31-4B8C-83A1-F6EECF244321}">
                <p14:modId xmlns:p14="http://schemas.microsoft.com/office/powerpoint/2010/main" val="3349997260"/>
              </p:ext>
            </p:extLst>
          </p:nvPr>
        </p:nvGraphicFramePr>
        <p:xfrm>
          <a:off x="5914826" y="3749139"/>
          <a:ext cx="5843428" cy="3068320"/>
        </p:xfrm>
        <a:graphic>
          <a:graphicData uri="http://schemas.openxmlformats.org/drawingml/2006/table">
            <a:tbl>
              <a:tblPr firstRow="1" firstCol="1" bandRow="1">
                <a:tableStyleId>{5C22544A-7EE6-4342-B048-85BDC9FD1C3A}</a:tableStyleId>
              </a:tblPr>
              <a:tblGrid>
                <a:gridCol w="3094667">
                  <a:extLst>
                    <a:ext uri="{9D8B030D-6E8A-4147-A177-3AD203B41FA5}">
                      <a16:colId xmlns:a16="http://schemas.microsoft.com/office/drawing/2014/main" val="20000"/>
                    </a:ext>
                  </a:extLst>
                </a:gridCol>
                <a:gridCol w="1236418">
                  <a:extLst>
                    <a:ext uri="{9D8B030D-6E8A-4147-A177-3AD203B41FA5}">
                      <a16:colId xmlns:a16="http://schemas.microsoft.com/office/drawing/2014/main" val="20001"/>
                    </a:ext>
                  </a:extLst>
                </a:gridCol>
                <a:gridCol w="1512343">
                  <a:extLst>
                    <a:ext uri="{9D8B030D-6E8A-4147-A177-3AD203B41FA5}">
                      <a16:colId xmlns:a16="http://schemas.microsoft.com/office/drawing/2014/main" val="20002"/>
                    </a:ext>
                  </a:extLst>
                </a:gridCol>
              </a:tblGrid>
              <a:tr h="394701">
                <a:tc>
                  <a:txBody>
                    <a:bodyPr/>
                    <a:lstStyle/>
                    <a:p>
                      <a:pPr algn="just"/>
                      <a:r>
                        <a:rPr lang="zh-CN" altLang="zh-CN" sz="1600" kern="100" dirty="0">
                          <a:effectLst/>
                        </a:rPr>
                        <a:t>项目</a:t>
                      </a:r>
                      <a:r>
                        <a:rPr lang="en-US" altLang="zh-CN" sz="1600" kern="100" dirty="0">
                          <a:effectLst/>
                        </a:rPr>
                        <a:t> Item</a:t>
                      </a:r>
                      <a:endParaRPr lang="zh-CN" altLang="zh-CN" sz="1600" kern="100" dirty="0">
                        <a:effectLst/>
                        <a:latin typeface="Calibri" panose="020F0502020204030204" charset="0"/>
                        <a:ea typeface="微软雅黑" panose="020B0503020204020204" pitchFamily="34" charset="-122"/>
                        <a:cs typeface="Times New Roman" panose="02020603050405020304" pitchFamily="18" charset="0"/>
                      </a:endParaRPr>
                    </a:p>
                  </a:txBody>
                  <a:tcPr marL="66675" marR="66675" marT="0" marB="0"/>
                </a:tc>
                <a:tc>
                  <a:txBody>
                    <a:bodyPr/>
                    <a:lstStyle/>
                    <a:p>
                      <a:pPr indent="0" algn="ctr">
                        <a:lnSpc>
                          <a:spcPct val="100000"/>
                        </a:lnSpc>
                        <a:defRPr/>
                      </a:pPr>
                      <a:r>
                        <a:rPr lang="en-US" sz="1400" b="1" i="0" u="none" strike="noStrike" dirty="0">
                          <a:solidFill>
                            <a:schemeClr val="bg1"/>
                          </a:solidFill>
                          <a:latin typeface="Noto Sans SC"/>
                          <a:ea typeface="Noto Sans SC"/>
                          <a:cs typeface="Noto Sans SC"/>
                          <a:sym typeface="Noto Sans SC"/>
                        </a:rPr>
                        <a:t>Reference (</a:t>
                      </a:r>
                      <a:r>
                        <a:rPr lang="en-US" sz="1400" b="1" i="0" u="none" strike="noStrike" dirty="0" err="1">
                          <a:solidFill>
                            <a:schemeClr val="bg1"/>
                          </a:solidFill>
                          <a:latin typeface="Noto Sans SC"/>
                          <a:ea typeface="Noto Sans SC"/>
                          <a:cs typeface="Noto Sans SC"/>
                          <a:sym typeface="Noto Sans SC"/>
                        </a:rPr>
                        <a:t>参考剂</a:t>
                      </a:r>
                      <a:r>
                        <a:rPr lang="en-US" sz="1400" b="1" i="0" u="none" strike="noStrike" dirty="0">
                          <a:solidFill>
                            <a:schemeClr val="bg1"/>
                          </a:solidFill>
                          <a:latin typeface="Noto Sans SC"/>
                          <a:ea typeface="Noto Sans SC"/>
                          <a:cs typeface="Noto Sans SC"/>
                          <a:sym typeface="Noto Sans SC"/>
                        </a:rPr>
                        <a:t>)</a:t>
                      </a:r>
                      <a:endParaRPr lang="en-US" sz="1400" dirty="0">
                        <a:solidFill>
                          <a:schemeClr val="bg1"/>
                        </a:solidFill>
                      </a:endParaRPr>
                    </a:p>
                  </a:txBody>
                  <a:tcPr marL="101600" marR="101600" marT="101600" marB="101600" anchor="ctr"/>
                </a:tc>
                <a:tc>
                  <a:txBody>
                    <a:bodyPr/>
                    <a:lstStyle/>
                    <a:p>
                      <a:pPr indent="0" algn="ctr">
                        <a:lnSpc>
                          <a:spcPct val="100000"/>
                        </a:lnSpc>
                        <a:defRPr/>
                      </a:pPr>
                      <a:r>
                        <a:rPr lang="en-US" sz="1400" b="1" i="0" u="none" strike="noStrike" dirty="0">
                          <a:solidFill>
                            <a:schemeClr val="bg1"/>
                          </a:solidFill>
                          <a:latin typeface="Noto Sans SC"/>
                          <a:ea typeface="Noto Sans SC"/>
                          <a:cs typeface="Noto Sans SC"/>
                          <a:sym typeface="Noto Sans SC"/>
                        </a:rPr>
                        <a:t>REZEL RFCC (</a:t>
                      </a:r>
                      <a:r>
                        <a:rPr lang="en-US" sz="1400" b="1" i="0" u="none" strike="noStrike" dirty="0" err="1">
                          <a:solidFill>
                            <a:schemeClr val="bg1"/>
                          </a:solidFill>
                          <a:latin typeface="Noto Sans SC"/>
                          <a:ea typeface="Noto Sans SC"/>
                          <a:cs typeface="Noto Sans SC"/>
                          <a:sym typeface="Noto Sans SC"/>
                        </a:rPr>
                        <a:t>润和</a:t>
                      </a:r>
                      <a:r>
                        <a:rPr lang="en-US" sz="1400" b="1" i="0" u="none" strike="noStrike" dirty="0">
                          <a:solidFill>
                            <a:schemeClr val="bg1"/>
                          </a:solidFill>
                          <a:latin typeface="Noto Sans SC"/>
                          <a:ea typeface="Noto Sans SC"/>
                          <a:cs typeface="Noto Sans SC"/>
                          <a:sym typeface="Noto Sans SC"/>
                        </a:rPr>
                        <a:t>)</a:t>
                      </a:r>
                      <a:endParaRPr lang="en-US" sz="1400" dirty="0">
                        <a:solidFill>
                          <a:schemeClr val="bg1"/>
                        </a:solidFill>
                      </a:endParaRPr>
                    </a:p>
                  </a:txBody>
                  <a:tcPr marL="101600" marR="101600" marT="101600" marB="101600" anchor="ctr"/>
                </a:tc>
                <a:extLst>
                  <a:ext uri="{0D108BD9-81ED-4DB2-BD59-A6C34878D82A}">
                    <a16:rowId xmlns:a16="http://schemas.microsoft.com/office/drawing/2014/main" val="10000"/>
                  </a:ext>
                </a:extLst>
              </a:tr>
              <a:tr h="197350">
                <a:tc>
                  <a:txBody>
                    <a:bodyPr/>
                    <a:lstStyle/>
                    <a:p>
                      <a:pPr algn="just">
                        <a:spcAft>
                          <a:spcPts val="0"/>
                        </a:spcAft>
                      </a:pPr>
                      <a:r>
                        <a:rPr lang="zh-CN" sz="1600" kern="100" dirty="0">
                          <a:solidFill>
                            <a:srgbClr val="FF0000"/>
                          </a:solidFill>
                        </a:rPr>
                        <a:t>转化率</a:t>
                      </a:r>
                      <a:r>
                        <a:rPr lang="en-US" altLang="zh-CN" sz="1600" kern="100" dirty="0">
                          <a:solidFill>
                            <a:srgbClr val="FF0000"/>
                          </a:solidFill>
                        </a:rPr>
                        <a:t>Con.</a:t>
                      </a:r>
                      <a:r>
                        <a:rPr lang="en-US" sz="1600" kern="100" dirty="0">
                          <a:solidFill>
                            <a:srgbClr val="FF0000"/>
                          </a:solidFill>
                        </a:rPr>
                        <a:t>, </a:t>
                      </a:r>
                      <a:r>
                        <a:rPr lang="en-US" sz="1600" kern="100" dirty="0" err="1">
                          <a:solidFill>
                            <a:srgbClr val="FF0000"/>
                          </a:solidFill>
                        </a:rPr>
                        <a:t>wt</a:t>
                      </a:r>
                      <a:r>
                        <a:rPr lang="en-US" sz="1600" kern="100" dirty="0">
                          <a:solidFill>
                            <a:srgbClr val="FF0000"/>
                          </a:solidFill>
                        </a:rPr>
                        <a:t>%</a:t>
                      </a:r>
                      <a:endParaRPr lang="zh-CN" sz="1600" b="0" kern="100" dirty="0">
                        <a:solidFill>
                          <a:srgbClr val="FF0000"/>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solidFill>
                            <a:srgbClr val="FF0000"/>
                          </a:solidFill>
                        </a:rPr>
                        <a:t>75.56</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tc>
                  <a:txBody>
                    <a:bodyPr/>
                    <a:lstStyle/>
                    <a:p>
                      <a:pPr algn="l">
                        <a:spcAft>
                          <a:spcPts val="0"/>
                        </a:spcAft>
                      </a:pPr>
                      <a:r>
                        <a:rPr lang="en-US" sz="1600" kern="100" dirty="0">
                          <a:solidFill>
                            <a:srgbClr val="FF0000"/>
                          </a:solidFill>
                        </a:rPr>
                        <a:t>77.70</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1"/>
                  </a:ext>
                </a:extLst>
              </a:tr>
              <a:tr h="197350">
                <a:tc>
                  <a:txBody>
                    <a:bodyPr/>
                    <a:lstStyle/>
                    <a:p>
                      <a:pPr algn="just">
                        <a:spcAft>
                          <a:spcPts val="0"/>
                        </a:spcAft>
                      </a:pPr>
                      <a:r>
                        <a:rPr lang="zh-CN" sz="1600" kern="100" dirty="0"/>
                        <a:t>焦炭</a:t>
                      </a:r>
                      <a:r>
                        <a:rPr lang="en-US" altLang="zh-CN" sz="1600" kern="100" dirty="0"/>
                        <a:t>Coke</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12.94</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12.53</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2"/>
                  </a:ext>
                </a:extLst>
              </a:tr>
              <a:tr h="197350">
                <a:tc>
                  <a:txBody>
                    <a:bodyPr/>
                    <a:lstStyle/>
                    <a:p>
                      <a:pPr algn="just">
                        <a:spcAft>
                          <a:spcPts val="0"/>
                        </a:spcAft>
                      </a:pPr>
                      <a:r>
                        <a:rPr lang="zh-CN" sz="1600" kern="100" dirty="0"/>
                        <a:t>干气</a:t>
                      </a:r>
                      <a:r>
                        <a:rPr lang="en-US" altLang="zh-CN" sz="1600" kern="100" dirty="0"/>
                        <a:t>Dry gas</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3.14</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3.82</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3"/>
                  </a:ext>
                </a:extLst>
              </a:tr>
              <a:tr h="197350">
                <a:tc>
                  <a:txBody>
                    <a:bodyPr/>
                    <a:lstStyle/>
                    <a:p>
                      <a:pPr algn="just">
                        <a:spcAft>
                          <a:spcPts val="0"/>
                        </a:spcAft>
                      </a:pPr>
                      <a:r>
                        <a:rPr lang="zh-CN" sz="1600" kern="100" dirty="0">
                          <a:solidFill>
                            <a:srgbClr val="FF0000"/>
                          </a:solidFill>
                        </a:rPr>
                        <a:t>丙烯</a:t>
                      </a:r>
                      <a:r>
                        <a:rPr lang="en-US" altLang="zh-CN" sz="1600" kern="100" dirty="0">
                          <a:solidFill>
                            <a:srgbClr val="FF0000"/>
                          </a:solidFill>
                        </a:rPr>
                        <a:t>Propylene</a:t>
                      </a:r>
                      <a:r>
                        <a:rPr lang="en-US" sz="1600" kern="100" dirty="0">
                          <a:solidFill>
                            <a:srgbClr val="FF0000"/>
                          </a:solidFill>
                        </a:rPr>
                        <a:t>, </a:t>
                      </a:r>
                      <a:r>
                        <a:rPr lang="en-US" sz="1600" kern="100" dirty="0" err="1">
                          <a:solidFill>
                            <a:srgbClr val="FF0000"/>
                          </a:solidFill>
                        </a:rPr>
                        <a:t>wt</a:t>
                      </a:r>
                      <a:r>
                        <a:rPr lang="en-US" sz="1600" kern="100" dirty="0">
                          <a:solidFill>
                            <a:srgbClr val="FF0000"/>
                          </a:solidFill>
                        </a:rPr>
                        <a:t>%</a:t>
                      </a:r>
                      <a:endParaRPr lang="zh-CN" sz="1600" b="0" kern="100" dirty="0">
                        <a:solidFill>
                          <a:srgbClr val="FF0000"/>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solidFill>
                            <a:srgbClr val="FF0000"/>
                          </a:solidFill>
                        </a:rPr>
                        <a:t>4.45</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solidFill>
                            <a:srgbClr val="FF0000"/>
                          </a:solidFill>
                        </a:rPr>
                        <a:t>7.11</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4"/>
                  </a:ext>
                </a:extLst>
              </a:tr>
              <a:tr h="197350">
                <a:tc>
                  <a:txBody>
                    <a:bodyPr/>
                    <a:lstStyle/>
                    <a:p>
                      <a:pPr algn="just">
                        <a:spcAft>
                          <a:spcPts val="0"/>
                        </a:spcAft>
                      </a:pPr>
                      <a:r>
                        <a:rPr lang="zh-CN" sz="1600" kern="100" dirty="0"/>
                        <a:t>汽油</a:t>
                      </a:r>
                      <a:r>
                        <a:rPr lang="en-US" altLang="zh-CN" sz="1600" kern="100" dirty="0"/>
                        <a:t> gasoline</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44.41</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42.19</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5"/>
                  </a:ext>
                </a:extLst>
              </a:tr>
              <a:tr h="197350">
                <a:tc>
                  <a:txBody>
                    <a:bodyPr/>
                    <a:lstStyle/>
                    <a:p>
                      <a:pPr algn="just">
                        <a:spcAft>
                          <a:spcPts val="0"/>
                        </a:spcAft>
                      </a:pPr>
                      <a:r>
                        <a:rPr lang="zh-CN" sz="1600" kern="100" dirty="0"/>
                        <a:t>柴油</a:t>
                      </a:r>
                      <a:r>
                        <a:rPr lang="en-US" altLang="zh-CN" sz="1600" kern="100" dirty="0"/>
                        <a:t>LCO</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16.47</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15.82</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6"/>
                  </a:ext>
                </a:extLst>
              </a:tr>
              <a:tr h="197350">
                <a:tc>
                  <a:txBody>
                    <a:bodyPr/>
                    <a:lstStyle/>
                    <a:p>
                      <a:pPr algn="just">
                        <a:spcAft>
                          <a:spcPts val="0"/>
                        </a:spcAft>
                      </a:pPr>
                      <a:r>
                        <a:rPr lang="zh-CN" sz="1600" kern="100" dirty="0"/>
                        <a:t>油浆</a:t>
                      </a:r>
                      <a:r>
                        <a:rPr lang="en-US" altLang="zh-CN" sz="1600" kern="100" dirty="0"/>
                        <a:t>bottoms</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7.97</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6.48</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7"/>
                  </a:ext>
                </a:extLst>
              </a:tr>
              <a:tr h="197350">
                <a:tc>
                  <a:txBody>
                    <a:bodyPr/>
                    <a:lstStyle/>
                    <a:p>
                      <a:pPr algn="just">
                        <a:spcAft>
                          <a:spcPts val="0"/>
                        </a:spcAft>
                      </a:pPr>
                      <a:r>
                        <a:rPr lang="zh-CN" sz="1600" kern="100" dirty="0"/>
                        <a:t>液化气</a:t>
                      </a:r>
                      <a:r>
                        <a:rPr lang="en-US" altLang="zh-CN" sz="1600" kern="100" dirty="0"/>
                        <a:t>LPG</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spcAft>
                          <a:spcPts val="0"/>
                        </a:spcAft>
                      </a:pPr>
                      <a:r>
                        <a:rPr lang="en-US" sz="1600" kern="100" dirty="0"/>
                        <a:t>15.07</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tc>
                  <a:txBody>
                    <a:bodyPr/>
                    <a:lstStyle/>
                    <a:p>
                      <a:pPr algn="just">
                        <a:spcAft>
                          <a:spcPts val="0"/>
                        </a:spcAft>
                      </a:pPr>
                      <a:r>
                        <a:rPr lang="en-US" sz="1600" kern="100" dirty="0"/>
                        <a:t>19.17</a:t>
                      </a:r>
                      <a:endParaRPr lang="zh-CN" sz="1600" b="0" kern="100" dirty="0">
                        <a:solidFill>
                          <a:schemeClr val="tx1"/>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8"/>
                  </a:ext>
                </a:extLst>
              </a:tr>
              <a:tr h="223299">
                <a:tc>
                  <a:txBody>
                    <a:bodyPr/>
                    <a:lstStyle/>
                    <a:p>
                      <a:pPr algn="l">
                        <a:spcAft>
                          <a:spcPts val="0"/>
                        </a:spcAft>
                      </a:pPr>
                      <a:r>
                        <a:rPr lang="zh-CN" sz="1600" kern="100" dirty="0">
                          <a:solidFill>
                            <a:srgbClr val="FF0000"/>
                          </a:solidFill>
                        </a:rPr>
                        <a:t>汽油</a:t>
                      </a:r>
                      <a:r>
                        <a:rPr lang="en-US" sz="1600" kern="100" dirty="0">
                          <a:solidFill>
                            <a:srgbClr val="FF0000"/>
                          </a:solidFill>
                        </a:rPr>
                        <a:t>+</a:t>
                      </a:r>
                      <a:r>
                        <a:rPr lang="zh-CN" sz="1600" kern="100" dirty="0">
                          <a:solidFill>
                            <a:srgbClr val="FF0000"/>
                          </a:solidFill>
                        </a:rPr>
                        <a:t>液化气</a:t>
                      </a:r>
                      <a:r>
                        <a:rPr lang="en-US" sz="1600" kern="100" dirty="0">
                          <a:solidFill>
                            <a:srgbClr val="FF0000"/>
                          </a:solidFill>
                        </a:rPr>
                        <a:t>+</a:t>
                      </a:r>
                      <a:r>
                        <a:rPr lang="zh-CN" sz="1600" kern="100" dirty="0">
                          <a:solidFill>
                            <a:srgbClr val="FF0000"/>
                          </a:solidFill>
                        </a:rPr>
                        <a:t>柴油</a:t>
                      </a:r>
                      <a:r>
                        <a:rPr lang="en-US" altLang="zh-CN" sz="1600" kern="100" dirty="0" err="1">
                          <a:solidFill>
                            <a:srgbClr val="FF0000"/>
                          </a:solidFill>
                        </a:rPr>
                        <a:t>gasoline+LPG+LCO</a:t>
                      </a:r>
                      <a:r>
                        <a:rPr lang="en-US" sz="1600" kern="100" dirty="0">
                          <a:solidFill>
                            <a:srgbClr val="FF0000"/>
                          </a:solidFill>
                        </a:rPr>
                        <a:t>, </a:t>
                      </a:r>
                      <a:r>
                        <a:rPr lang="en-US" sz="1600" kern="100" dirty="0" err="1">
                          <a:solidFill>
                            <a:srgbClr val="FF0000"/>
                          </a:solidFill>
                        </a:rPr>
                        <a:t>wt</a:t>
                      </a:r>
                      <a:r>
                        <a:rPr lang="en-US" sz="1600" kern="100" dirty="0">
                          <a:solidFill>
                            <a:srgbClr val="FF0000"/>
                          </a:solidFill>
                        </a:rPr>
                        <a:t>%</a:t>
                      </a:r>
                      <a:endParaRPr lang="zh-CN" sz="1600" b="0" kern="100" dirty="0">
                        <a:solidFill>
                          <a:srgbClr val="FF0000"/>
                        </a:solidFill>
                        <a:latin typeface="Times New Roman" panose="02020603050405020304"/>
                        <a:ea typeface="微软雅黑" panose="020B0503020204020204" pitchFamily="34" charset="-122"/>
                      </a:endParaRPr>
                    </a:p>
                  </a:txBody>
                  <a:tcPr marL="66675" marR="66675" marT="0" marB="0" anchor="b"/>
                </a:tc>
                <a:tc>
                  <a:txBody>
                    <a:bodyPr/>
                    <a:lstStyle/>
                    <a:p>
                      <a:pPr algn="l">
                        <a:spcAft>
                          <a:spcPts val="0"/>
                        </a:spcAft>
                      </a:pPr>
                      <a:r>
                        <a:rPr lang="en-US" sz="1600" kern="100" dirty="0">
                          <a:solidFill>
                            <a:srgbClr val="FF0000"/>
                          </a:solidFill>
                        </a:rPr>
                        <a:t>75.95</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tc>
                  <a:txBody>
                    <a:bodyPr/>
                    <a:lstStyle/>
                    <a:p>
                      <a:pPr algn="l">
                        <a:spcAft>
                          <a:spcPts val="0"/>
                        </a:spcAft>
                      </a:pPr>
                      <a:r>
                        <a:rPr lang="en-US" sz="1600" kern="100" dirty="0">
                          <a:solidFill>
                            <a:srgbClr val="FF0000"/>
                          </a:solidFill>
                        </a:rPr>
                        <a:t>77.18</a:t>
                      </a:r>
                      <a:endParaRPr lang="zh-CN" sz="1600" b="0" kern="100" dirty="0">
                        <a:solidFill>
                          <a:srgbClr val="FF0000"/>
                        </a:solidFill>
                        <a:latin typeface="Times New Roman" panose="02020603050405020304"/>
                        <a:ea typeface="微软雅黑" panose="020B0503020204020204" pitchFamily="34" charset="-122"/>
                      </a:endParaRPr>
                    </a:p>
                  </a:txBody>
                  <a:tcPr marL="0" marR="0" marT="0" marB="0" anchor="b"/>
                </a:tc>
                <a:extLst>
                  <a:ext uri="{0D108BD9-81ED-4DB2-BD59-A6C34878D82A}">
                    <a16:rowId xmlns:a16="http://schemas.microsoft.com/office/drawing/2014/main" val="10009"/>
                  </a:ext>
                </a:extLst>
              </a:tr>
            </a:tbl>
          </a:graphicData>
        </a:graphic>
      </p:graphicFrame>
      <p:pic>
        <p:nvPicPr>
          <p:cNvPr id="6" name="图片 5"/>
          <p:cNvPicPr/>
          <p:nvPr/>
        </p:nvPicPr>
        <p:blipFill>
          <a:blip r:embed="rId4"/>
          <a:stretch>
            <a:fillRect/>
          </a:stretch>
        </p:blipFill>
        <p:spPr>
          <a:xfrm>
            <a:off x="297173" y="1067504"/>
            <a:ext cx="5078663" cy="2246563"/>
          </a:xfrm>
          <a:prstGeom prst="rect">
            <a:avLst/>
          </a:prstGeom>
        </p:spPr>
      </p:pic>
      <p:sp>
        <p:nvSpPr>
          <p:cNvPr id="7" name="文本框 6"/>
          <p:cNvSpPr txBox="1"/>
          <p:nvPr/>
        </p:nvSpPr>
        <p:spPr>
          <a:xfrm>
            <a:off x="239957" y="160031"/>
            <a:ext cx="8467831" cy="523220"/>
          </a:xfrm>
          <a:prstGeom prst="rect">
            <a:avLst/>
          </a:prstGeom>
          <a:noFill/>
        </p:spPr>
        <p:txBody>
          <a:bodyPr wrap="none" rtlCol="0">
            <a:spAutoFit/>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石油炼制催化剂应用</a:t>
            </a:r>
            <a:r>
              <a:rPr lang="en-US" altLang="zh-CN"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Petroleum Cracking Catalysts Applications</a:t>
            </a:r>
          </a:p>
        </p:txBody>
      </p:sp>
      <p:grpSp>
        <p:nvGrpSpPr>
          <p:cNvPr id="18" name="组合 17">
            <a:extLst>
              <a:ext uri="{FF2B5EF4-FFF2-40B4-BE49-F238E27FC236}">
                <a16:creationId xmlns:a16="http://schemas.microsoft.com/office/drawing/2014/main" id="{67220C11-7C4C-15C3-DE62-E0EFA8A6F1B9}"/>
              </a:ext>
            </a:extLst>
          </p:cNvPr>
          <p:cNvGrpSpPr/>
          <p:nvPr/>
        </p:nvGrpSpPr>
        <p:grpSpPr>
          <a:xfrm>
            <a:off x="5867494" y="1056343"/>
            <a:ext cx="6136796" cy="2032000"/>
            <a:chOff x="4658346" y="1056343"/>
            <a:chExt cx="7533654" cy="2032000"/>
          </a:xfrm>
        </p:grpSpPr>
        <p:sp>
          <p:nvSpPr>
            <p:cNvPr id="3" name="AutoShape 9">
              <a:extLst>
                <a:ext uri="{FF2B5EF4-FFF2-40B4-BE49-F238E27FC236}">
                  <a16:creationId xmlns:a16="http://schemas.microsoft.com/office/drawing/2014/main" id="{BBD9BDAA-75D3-5062-5994-581C2A6AEB3B}"/>
                </a:ext>
              </a:extLst>
            </p:cNvPr>
            <p:cNvSpPr/>
            <p:nvPr/>
          </p:nvSpPr>
          <p:spPr>
            <a:xfrm>
              <a:off x="4658346" y="1056343"/>
              <a:ext cx="7533654" cy="2032000"/>
            </a:xfrm>
            <a:prstGeom prst="roundRect">
              <a:avLst>
                <a:gd name="adj" fmla="val 5000"/>
              </a:avLst>
            </a:prstGeom>
            <a:solidFill>
              <a:srgbClr val="DCF5E6">
                <a:alpha val="100000"/>
              </a:srgbClr>
            </a:solidFill>
            <a:ln w="25400" cap="flat" cmpd="sng">
              <a:noFill/>
              <a:prstDash val="solid"/>
              <a:round/>
            </a:ln>
          </p:spPr>
          <p:txBody>
            <a:bodyPr vert="horz" wrap="square" lIns="63500" tIns="63500" rIns="63500" bIns="63500" rtlCol="0" anchor="ctr"/>
            <a:lstStyle/>
            <a:p>
              <a:pPr algn="ctr">
                <a:defRPr/>
              </a:pPr>
              <a:endParaRPr/>
            </a:p>
          </p:txBody>
        </p:sp>
        <p:sp>
          <p:nvSpPr>
            <p:cNvPr id="8" name="AutoShape 10">
              <a:extLst>
                <a:ext uri="{FF2B5EF4-FFF2-40B4-BE49-F238E27FC236}">
                  <a16:creationId xmlns:a16="http://schemas.microsoft.com/office/drawing/2014/main" id="{8F514EC3-A542-ADEB-ACBB-408DEC6879BC}"/>
                </a:ext>
              </a:extLst>
            </p:cNvPr>
            <p:cNvSpPr/>
            <p:nvPr/>
          </p:nvSpPr>
          <p:spPr>
            <a:xfrm>
              <a:off x="4785346" y="1183343"/>
              <a:ext cx="5937366"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a:solidFill>
                    <a:srgbClr val="005A32"/>
                  </a:solidFill>
                  <a:latin typeface="Noto Sans SC"/>
                  <a:ea typeface="Noto Sans SC"/>
                  <a:cs typeface="Noto Sans SC"/>
                  <a:sym typeface="Noto Sans SC"/>
                </a:rPr>
                <a:t>REZEL FCC</a:t>
              </a:r>
              <a:r>
                <a:rPr lang="zh-CN" altLang="en-US" sz="1600" b="1" i="0" u="none" strike="noStrike" dirty="0">
                  <a:solidFill>
                    <a:srgbClr val="005A32"/>
                  </a:solidFill>
                  <a:latin typeface="Noto Sans SC"/>
                  <a:ea typeface="Noto Sans SC"/>
                  <a:cs typeface="Noto Sans SC"/>
                  <a:sym typeface="Noto Sans SC"/>
                </a:rPr>
                <a:t>催化剂特点</a:t>
              </a:r>
              <a:r>
                <a:rPr lang="en-US" sz="1600" b="1" i="0" u="none" strike="noStrike" dirty="0">
                  <a:solidFill>
                    <a:srgbClr val="005A32"/>
                  </a:solidFill>
                  <a:latin typeface="Noto Sans SC"/>
                  <a:ea typeface="Noto Sans SC"/>
                  <a:cs typeface="Noto Sans SC"/>
                  <a:sym typeface="Noto Sans SC"/>
                </a:rPr>
                <a:t>REZEL RFCC Catalyst Features</a:t>
              </a:r>
              <a:endParaRPr lang="en-US" sz="1100" dirty="0"/>
            </a:p>
          </p:txBody>
        </p:sp>
        <p:sp>
          <p:nvSpPr>
            <p:cNvPr id="9" name="AutoShape 11">
              <a:extLst>
                <a:ext uri="{FF2B5EF4-FFF2-40B4-BE49-F238E27FC236}">
                  <a16:creationId xmlns:a16="http://schemas.microsoft.com/office/drawing/2014/main" id="{52D6AD39-DD5E-332D-CBE7-E00C64F906BB}"/>
                </a:ext>
              </a:extLst>
            </p:cNvPr>
            <p:cNvSpPr/>
            <p:nvPr/>
          </p:nvSpPr>
          <p:spPr>
            <a:xfrm>
              <a:off x="4785345" y="1691343"/>
              <a:ext cx="2413000" cy="1143000"/>
            </a:xfrm>
            <a:prstGeom prst="roundRect">
              <a:avLst>
                <a:gd name="adj" fmla="val 5555"/>
              </a:avLst>
            </a:prstGeom>
            <a:solidFill>
              <a:srgbClr val="FFFFFF">
                <a:alpha val="80000"/>
              </a:srgbClr>
            </a:solidFill>
            <a:ln w="12700" cap="flat" cmpd="sng">
              <a:solidFill>
                <a:srgbClr val="C8E6D2">
                  <a:alpha val="100000"/>
                </a:srgbClr>
              </a:solidFill>
              <a:prstDash val="solid"/>
              <a:round/>
            </a:ln>
          </p:spPr>
          <p:txBody>
            <a:bodyPr vert="horz" wrap="square" lIns="63500" tIns="63500" rIns="63500" bIns="63500" rtlCol="0" anchor="ctr"/>
            <a:lstStyle/>
            <a:p>
              <a:pPr algn="ctr">
                <a:defRPr/>
              </a:pPr>
              <a:endParaRPr/>
            </a:p>
          </p:txBody>
        </p:sp>
        <p:pic>
          <p:nvPicPr>
            <p:cNvPr id="10" name="Picture 12">
              <a:extLst>
                <a:ext uri="{FF2B5EF4-FFF2-40B4-BE49-F238E27FC236}">
                  <a16:creationId xmlns:a16="http://schemas.microsoft.com/office/drawing/2014/main" id="{80E2EFF8-31F8-9B27-D378-41540D8034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2345" y="1818343"/>
              <a:ext cx="304800" cy="304800"/>
            </a:xfrm>
            <a:prstGeom prst="rect">
              <a:avLst/>
            </a:prstGeom>
          </p:spPr>
        </p:pic>
        <p:sp>
          <p:nvSpPr>
            <p:cNvPr id="11" name="AutoShape 13">
              <a:extLst>
                <a:ext uri="{FF2B5EF4-FFF2-40B4-BE49-F238E27FC236}">
                  <a16:creationId xmlns:a16="http://schemas.microsoft.com/office/drawing/2014/main" id="{25F93D49-CA97-8EA6-A64B-09D880091702}"/>
                </a:ext>
              </a:extLst>
            </p:cNvPr>
            <p:cNvSpPr/>
            <p:nvPr/>
          </p:nvSpPr>
          <p:spPr>
            <a:xfrm>
              <a:off x="5293345" y="1754843"/>
              <a:ext cx="1778000" cy="1016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zh-CN" altLang="en-US" sz="1200" b="1" i="0" u="none" strike="noStrike" dirty="0">
                  <a:solidFill>
                    <a:srgbClr val="333333"/>
                  </a:solidFill>
                  <a:latin typeface="Noto Sans SC"/>
                  <a:ea typeface="Noto Sans SC"/>
                  <a:cs typeface="Noto Sans SC"/>
                  <a:sym typeface="Noto Sans SC"/>
                </a:rPr>
                <a:t>高活性和高稳定性</a:t>
              </a:r>
              <a:r>
                <a:rPr lang="en-US" sz="1200" b="1" i="0" u="none" strike="noStrike" dirty="0">
                  <a:solidFill>
                    <a:srgbClr val="333333"/>
                  </a:solidFill>
                  <a:latin typeface="Noto Sans SC"/>
                  <a:ea typeface="Noto Sans SC"/>
                  <a:cs typeface="Noto Sans SC"/>
                  <a:sym typeface="Noto Sans SC"/>
                </a:rPr>
                <a:t>High Activity &amp; Stability</a:t>
              </a:r>
              <a:endParaRPr lang="en-US" sz="1100" dirty="0"/>
            </a:p>
          </p:txBody>
        </p:sp>
        <p:sp>
          <p:nvSpPr>
            <p:cNvPr id="12" name="AutoShape 14">
              <a:extLst>
                <a:ext uri="{FF2B5EF4-FFF2-40B4-BE49-F238E27FC236}">
                  <a16:creationId xmlns:a16="http://schemas.microsoft.com/office/drawing/2014/main" id="{11252E0D-55BB-E676-DC3B-5E02A2739845}"/>
                </a:ext>
              </a:extLst>
            </p:cNvPr>
            <p:cNvSpPr/>
            <p:nvPr/>
          </p:nvSpPr>
          <p:spPr>
            <a:xfrm>
              <a:off x="7325345" y="1691343"/>
              <a:ext cx="2413000" cy="1143000"/>
            </a:xfrm>
            <a:prstGeom prst="roundRect">
              <a:avLst>
                <a:gd name="adj" fmla="val 5555"/>
              </a:avLst>
            </a:prstGeom>
            <a:solidFill>
              <a:srgbClr val="FFFFFF">
                <a:alpha val="80000"/>
              </a:srgbClr>
            </a:solidFill>
            <a:ln w="12700" cap="flat" cmpd="sng">
              <a:solidFill>
                <a:srgbClr val="C8E6D2">
                  <a:alpha val="100000"/>
                </a:srgbClr>
              </a:solidFill>
              <a:prstDash val="solid"/>
              <a:round/>
            </a:ln>
          </p:spPr>
          <p:txBody>
            <a:bodyPr vert="horz" wrap="square" lIns="63500" tIns="63500" rIns="63500" bIns="63500" rtlCol="0" anchor="ctr"/>
            <a:lstStyle/>
            <a:p>
              <a:pPr algn="ctr">
                <a:defRPr/>
              </a:pPr>
              <a:endParaRPr/>
            </a:p>
          </p:txBody>
        </p:sp>
        <p:pic>
          <p:nvPicPr>
            <p:cNvPr id="13" name="Picture 15">
              <a:extLst>
                <a:ext uri="{FF2B5EF4-FFF2-40B4-BE49-F238E27FC236}">
                  <a16:creationId xmlns:a16="http://schemas.microsoft.com/office/drawing/2014/main" id="{839315D9-E526-DEAE-5D8D-E5B4A9CD99F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2345" y="1818343"/>
              <a:ext cx="304800" cy="304800"/>
            </a:xfrm>
            <a:prstGeom prst="rect">
              <a:avLst/>
            </a:prstGeom>
          </p:spPr>
        </p:pic>
        <p:sp>
          <p:nvSpPr>
            <p:cNvPr id="14" name="AutoShape 16">
              <a:extLst>
                <a:ext uri="{FF2B5EF4-FFF2-40B4-BE49-F238E27FC236}">
                  <a16:creationId xmlns:a16="http://schemas.microsoft.com/office/drawing/2014/main" id="{67617091-1B01-CDCB-2AB9-F7EFBA3752B5}"/>
                </a:ext>
              </a:extLst>
            </p:cNvPr>
            <p:cNvSpPr/>
            <p:nvPr/>
          </p:nvSpPr>
          <p:spPr>
            <a:xfrm>
              <a:off x="7833345" y="1754843"/>
              <a:ext cx="1778000" cy="1016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zh-CN" altLang="en-US" sz="1200" b="1" dirty="0">
                  <a:solidFill>
                    <a:srgbClr val="333333"/>
                  </a:solidFill>
                  <a:latin typeface="Noto Sans SC"/>
                  <a:ea typeface="Noto Sans SC"/>
                  <a:cs typeface="Noto Sans SC"/>
                  <a:sym typeface="Noto Sans SC"/>
                </a:rPr>
                <a:t>抗金属性能好</a:t>
              </a:r>
              <a:r>
                <a:rPr lang="en-US" altLang="zh-CN" sz="1200" b="1" dirty="0">
                  <a:solidFill>
                    <a:srgbClr val="333333"/>
                  </a:solidFill>
                  <a:latin typeface="Noto Sans SC"/>
                  <a:ea typeface="Noto Sans SC"/>
                  <a:cs typeface="Noto Sans SC"/>
                  <a:sym typeface="Noto Sans SC"/>
                </a:rPr>
                <a:t>High </a:t>
              </a:r>
              <a:r>
                <a:rPr lang="en-US" sz="1200" b="1" i="0" u="none" strike="noStrike" dirty="0">
                  <a:solidFill>
                    <a:srgbClr val="333333"/>
                  </a:solidFill>
                  <a:latin typeface="Noto Sans SC"/>
                  <a:ea typeface="Noto Sans SC"/>
                  <a:cs typeface="Noto Sans SC"/>
                  <a:sym typeface="Noto Sans SC"/>
                </a:rPr>
                <a:t>M</a:t>
              </a:r>
              <a:r>
                <a:rPr lang="en-US" altLang="zh-CN" sz="1200" b="1" i="0" u="none" strike="noStrike" dirty="0">
                  <a:solidFill>
                    <a:srgbClr val="333333"/>
                  </a:solidFill>
                  <a:latin typeface="Noto Sans SC"/>
                  <a:ea typeface="Noto Sans SC"/>
                  <a:cs typeface="Noto Sans SC"/>
                  <a:sym typeface="Noto Sans SC"/>
                </a:rPr>
                <a:t>etal</a:t>
              </a:r>
              <a:r>
                <a:rPr lang="en-US" sz="1200" b="1" i="0" u="none" strike="noStrike" dirty="0">
                  <a:solidFill>
                    <a:srgbClr val="333333"/>
                  </a:solidFill>
                  <a:latin typeface="Noto Sans SC"/>
                  <a:ea typeface="Noto Sans SC"/>
                  <a:cs typeface="Noto Sans SC"/>
                  <a:sym typeface="Noto Sans SC"/>
                </a:rPr>
                <a:t> Resistance</a:t>
              </a:r>
              <a:endParaRPr lang="en-US" sz="1100" dirty="0"/>
            </a:p>
          </p:txBody>
        </p:sp>
        <p:sp>
          <p:nvSpPr>
            <p:cNvPr id="15" name="AutoShape 17">
              <a:extLst>
                <a:ext uri="{FF2B5EF4-FFF2-40B4-BE49-F238E27FC236}">
                  <a16:creationId xmlns:a16="http://schemas.microsoft.com/office/drawing/2014/main" id="{66F7484C-261F-5C92-AFD4-DA3A4D87BF36}"/>
                </a:ext>
              </a:extLst>
            </p:cNvPr>
            <p:cNvSpPr/>
            <p:nvPr/>
          </p:nvSpPr>
          <p:spPr>
            <a:xfrm>
              <a:off x="9865345" y="1691343"/>
              <a:ext cx="2190081" cy="1143000"/>
            </a:xfrm>
            <a:prstGeom prst="roundRect">
              <a:avLst>
                <a:gd name="adj" fmla="val 5555"/>
              </a:avLst>
            </a:prstGeom>
            <a:solidFill>
              <a:srgbClr val="FFFFFF">
                <a:alpha val="80000"/>
              </a:srgbClr>
            </a:solidFill>
            <a:ln w="12700" cap="flat" cmpd="sng">
              <a:solidFill>
                <a:srgbClr val="C8E6D2">
                  <a:alpha val="100000"/>
                </a:srgbClr>
              </a:solidFill>
              <a:prstDash val="solid"/>
              <a:round/>
            </a:ln>
          </p:spPr>
          <p:txBody>
            <a:bodyPr vert="horz" wrap="square" lIns="63500" tIns="63500" rIns="63500" bIns="63500" rtlCol="0" anchor="ctr"/>
            <a:lstStyle/>
            <a:p>
              <a:pPr algn="ctr">
                <a:defRPr/>
              </a:pPr>
              <a:endParaRPr/>
            </a:p>
          </p:txBody>
        </p:sp>
        <p:pic>
          <p:nvPicPr>
            <p:cNvPr id="16" name="Picture 18">
              <a:extLst>
                <a:ext uri="{FF2B5EF4-FFF2-40B4-BE49-F238E27FC236}">
                  <a16:creationId xmlns:a16="http://schemas.microsoft.com/office/drawing/2014/main" id="{0E483251-7900-094D-8FF7-CF1513C7CBD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2345" y="1818343"/>
              <a:ext cx="304800" cy="304800"/>
            </a:xfrm>
            <a:prstGeom prst="rect">
              <a:avLst/>
            </a:prstGeom>
          </p:spPr>
        </p:pic>
        <p:sp>
          <p:nvSpPr>
            <p:cNvPr id="17" name="AutoShape 19">
              <a:extLst>
                <a:ext uri="{FF2B5EF4-FFF2-40B4-BE49-F238E27FC236}">
                  <a16:creationId xmlns:a16="http://schemas.microsoft.com/office/drawing/2014/main" id="{AB6E6404-968C-FF94-57D3-1453243CCEC9}"/>
                </a:ext>
              </a:extLst>
            </p:cNvPr>
            <p:cNvSpPr/>
            <p:nvPr/>
          </p:nvSpPr>
          <p:spPr>
            <a:xfrm>
              <a:off x="10373345" y="1754843"/>
              <a:ext cx="1605754" cy="1016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zh-CN" altLang="en-US" sz="1200" b="1" dirty="0">
                  <a:solidFill>
                    <a:srgbClr val="333333"/>
                  </a:solidFill>
                  <a:latin typeface="Noto Sans SC"/>
                  <a:ea typeface="Noto Sans SC"/>
                  <a:cs typeface="Noto Sans SC"/>
                  <a:sym typeface="Noto Sans SC"/>
                </a:rPr>
                <a:t>低碳烯烃收率高</a:t>
              </a:r>
              <a:r>
                <a:rPr lang="en-US" sz="1200" b="1" i="0" u="none" strike="noStrike" dirty="0">
                  <a:solidFill>
                    <a:srgbClr val="333333"/>
                  </a:solidFill>
                  <a:latin typeface="Noto Sans SC"/>
                  <a:ea typeface="Noto Sans SC"/>
                  <a:cs typeface="Noto Sans SC"/>
                  <a:sym typeface="Noto Sans SC"/>
                </a:rPr>
                <a:t>High Olefin Yield</a:t>
              </a:r>
              <a:endParaRPr lang="en-US" sz="1100" dirty="0"/>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EF906490-237C-474C-BA2E-D98840BC1F8F}" type="slidenum">
              <a:rPr lang="zh-CN" altLang="en-US" smtClean="0">
                <a:latin typeface="Times New Roman" panose="02020603050405020304" pitchFamily="18" charset="0"/>
                <a:ea typeface="微软雅黑" panose="020B0503020204020204" pitchFamily="34" charset="-122"/>
                <a:cs typeface="Times New Roman" panose="02020603050405020304" pitchFamily="18" charset="0"/>
              </a:rPr>
              <a:t>11</a:t>
            </a:fld>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3433596742"/>
              </p:ext>
            </p:extLst>
          </p:nvPr>
        </p:nvGraphicFramePr>
        <p:xfrm>
          <a:off x="447868" y="4607269"/>
          <a:ext cx="11744132" cy="2026920"/>
        </p:xfrm>
        <a:graphic>
          <a:graphicData uri="http://schemas.openxmlformats.org/drawingml/2006/table">
            <a:tbl>
              <a:tblPr firstRow="1" firstCol="1" bandRow="1">
                <a:tableStyleId>{5C22544A-7EE6-4342-B048-85BDC9FD1C3A}</a:tableStyleId>
              </a:tblPr>
              <a:tblGrid>
                <a:gridCol w="3433565">
                  <a:extLst>
                    <a:ext uri="{9D8B030D-6E8A-4147-A177-3AD203B41FA5}">
                      <a16:colId xmlns:a16="http://schemas.microsoft.com/office/drawing/2014/main" val="20000"/>
                    </a:ext>
                  </a:extLst>
                </a:gridCol>
                <a:gridCol w="1655819">
                  <a:extLst>
                    <a:ext uri="{9D8B030D-6E8A-4147-A177-3AD203B41FA5}">
                      <a16:colId xmlns:a16="http://schemas.microsoft.com/office/drawing/2014/main" val="20001"/>
                    </a:ext>
                  </a:extLst>
                </a:gridCol>
                <a:gridCol w="3327374">
                  <a:extLst>
                    <a:ext uri="{9D8B030D-6E8A-4147-A177-3AD203B41FA5}">
                      <a16:colId xmlns:a16="http://schemas.microsoft.com/office/drawing/2014/main" val="20002"/>
                    </a:ext>
                  </a:extLst>
                </a:gridCol>
                <a:gridCol w="3327374">
                  <a:extLst>
                    <a:ext uri="{9D8B030D-6E8A-4147-A177-3AD203B41FA5}">
                      <a16:colId xmlns:a16="http://schemas.microsoft.com/office/drawing/2014/main" val="20003"/>
                    </a:ext>
                  </a:extLst>
                </a:gridCol>
              </a:tblGrid>
              <a:tr h="577992">
                <a:tc>
                  <a:txBody>
                    <a:bodyPr/>
                    <a:lstStyle/>
                    <a:p>
                      <a:pPr algn="l">
                        <a:spcAft>
                          <a:spcPts val="0"/>
                        </a:spcAft>
                      </a:pPr>
                      <a:r>
                        <a:rPr lang="zh-CN" sz="1900" kern="0" dirty="0">
                          <a:effectLst/>
                        </a:rPr>
                        <a:t>项目</a:t>
                      </a:r>
                      <a:r>
                        <a:rPr lang="en-US" altLang="zh-CN" sz="1900" kern="0" dirty="0">
                          <a:effectLst/>
                        </a:rPr>
                        <a:t> Item</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sz="1900" kern="0" dirty="0">
                          <a:effectLst/>
                        </a:rPr>
                        <a:t> </a:t>
                      </a:r>
                      <a:r>
                        <a:rPr lang="zh-CN" altLang="en-US" sz="1900" kern="0" dirty="0">
                          <a:effectLst/>
                        </a:rPr>
                        <a:t>单位 </a:t>
                      </a:r>
                      <a:r>
                        <a:rPr lang="en-US" altLang="zh-CN" sz="1800" b="0" i="0" kern="1200" dirty="0">
                          <a:solidFill>
                            <a:schemeClr val="lt1"/>
                          </a:solidFill>
                          <a:effectLst/>
                          <a:latin typeface="+mn-lt"/>
                          <a:ea typeface="+mn-ea"/>
                          <a:cs typeface="+mn-cs"/>
                        </a:rPr>
                        <a:t>unit </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just">
                        <a:spcAft>
                          <a:spcPts val="0"/>
                        </a:spcAft>
                      </a:pP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M-T-003</a:t>
                      </a:r>
                    </a:p>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稀土氧化物微球</a:t>
                      </a: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rare earth oxide microspheres</a:t>
                      </a:r>
                      <a:endParaRPr lang="zh-CN"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marL="0" marR="0" indent="0" algn="just" defTabSz="913765" rtl="0" eaLnBrk="1" fontAlgn="auto" latinLnBrk="0" hangingPunct="1">
                        <a:lnSpc>
                          <a:spcPct val="100000"/>
                        </a:lnSpc>
                        <a:spcBef>
                          <a:spcPts val="0"/>
                        </a:spcBef>
                        <a:spcAft>
                          <a:spcPts val="0"/>
                        </a:spcAft>
                        <a:buClrTx/>
                        <a:buSzTx/>
                        <a:buFontTx/>
                        <a:buNone/>
                        <a:defRPr/>
                      </a:pP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M-T-004</a:t>
                      </a:r>
                    </a:p>
                    <a:p>
                      <a:pPr marL="0" marR="0" indent="0" algn="just" defTabSz="913765" rtl="0" eaLnBrk="1" fontAlgn="auto" latinLnBrk="0" hangingPunct="1">
                        <a:lnSpc>
                          <a:spcPct val="100000"/>
                        </a:lnSpc>
                        <a:spcBef>
                          <a:spcPts val="0"/>
                        </a:spcBef>
                        <a:spcAft>
                          <a:spcPts val="0"/>
                        </a:spcAft>
                        <a:buClrTx/>
                        <a:buSzTx/>
                        <a:buFontTx/>
                        <a:buNone/>
                        <a:defRPr/>
                      </a:pP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Mg/Al/Ce</a:t>
                      </a:r>
                      <a:r>
                        <a:rPr lang="zh-CN" altLang="en-US"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微球</a:t>
                      </a:r>
                      <a:endPar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indent="0" algn="just" defTabSz="913765" rtl="0" eaLnBrk="1" fontAlgn="auto" latinLnBrk="0" hangingPunct="1">
                        <a:lnSpc>
                          <a:spcPct val="100000"/>
                        </a:lnSpc>
                        <a:spcBef>
                          <a:spcPts val="0"/>
                        </a:spcBef>
                        <a:spcAft>
                          <a:spcPts val="0"/>
                        </a:spcAft>
                        <a:buClrTx/>
                        <a:buSzTx/>
                        <a:buFontTx/>
                        <a:buNone/>
                        <a:defRPr/>
                      </a:pP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Mg/Al/Ce microspheres</a:t>
                      </a:r>
                      <a:endParaRPr lang="zh-CN"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extLst>
                  <a:ext uri="{0D108BD9-81ED-4DB2-BD59-A6C34878D82A}">
                    <a16:rowId xmlns:a16="http://schemas.microsoft.com/office/drawing/2014/main" val="10000"/>
                  </a:ext>
                </a:extLst>
              </a:tr>
              <a:tr h="144498">
                <a:tc>
                  <a:txBody>
                    <a:bodyPr/>
                    <a:lstStyle/>
                    <a:p>
                      <a:pPr algn="l">
                        <a:spcAft>
                          <a:spcPts val="0"/>
                        </a:spcAft>
                      </a:pPr>
                      <a:r>
                        <a:rPr lang="en-US" sz="1900" kern="0" dirty="0">
                          <a:effectLst/>
                        </a:rPr>
                        <a:t>0-20 micron </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sz="1900" kern="0" dirty="0" err="1">
                          <a:effectLst/>
                        </a:rPr>
                        <a:t>wt</a:t>
                      </a:r>
                      <a:r>
                        <a:rPr lang="en-US" sz="1900" kern="0" dirty="0">
                          <a:effectLst/>
                        </a:rPr>
                        <a:t>% </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sz="1900" kern="0" dirty="0">
                          <a:solidFill>
                            <a:schemeClr val="dk1"/>
                          </a:solidFill>
                          <a:effectLst/>
                          <a:latin typeface="+mn-lt"/>
                          <a:ea typeface="+mn-ea"/>
                          <a:cs typeface="+mn-cs"/>
                        </a:rPr>
                        <a:t>&lt;3</a:t>
                      </a:r>
                      <a:endParaRPr lang="zh-CN" sz="1900" kern="0" dirty="0">
                        <a:solidFill>
                          <a:schemeClr val="dk1"/>
                        </a:solidFill>
                        <a:effectLst/>
                        <a:latin typeface="+mn-lt"/>
                        <a:ea typeface="+mn-ea"/>
                        <a:cs typeface="+mn-cs"/>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&lt;3</a:t>
                      </a:r>
                      <a:endParaRPr lang="zh-CN" altLang="zh-CN" sz="1900" kern="0" dirty="0">
                        <a:solidFill>
                          <a:schemeClr val="dk1"/>
                        </a:solidFill>
                        <a:effectLst/>
                        <a:latin typeface="+mn-lt"/>
                        <a:ea typeface="+mn-ea"/>
                        <a:cs typeface="+mn-cs"/>
                      </a:endParaRPr>
                    </a:p>
                  </a:txBody>
                  <a:tcPr marL="84433" marR="84433" marT="0" marB="0" anchor="ctr"/>
                </a:tc>
                <a:extLst>
                  <a:ext uri="{0D108BD9-81ED-4DB2-BD59-A6C34878D82A}">
                    <a16:rowId xmlns:a16="http://schemas.microsoft.com/office/drawing/2014/main" val="10002"/>
                  </a:ext>
                </a:extLst>
              </a:tr>
              <a:tr h="144498">
                <a:tc>
                  <a:txBody>
                    <a:bodyPr/>
                    <a:lstStyle/>
                    <a:p>
                      <a:pPr algn="l">
                        <a:spcAft>
                          <a:spcPts val="0"/>
                        </a:spcAft>
                      </a:pPr>
                      <a:r>
                        <a:rPr lang="en-US" sz="1900" kern="0" dirty="0">
                          <a:effectLst/>
                        </a:rPr>
                        <a:t>0-40 micron</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sz="1900" kern="0" dirty="0" err="1">
                          <a:effectLst/>
                        </a:rPr>
                        <a:t>wt</a:t>
                      </a:r>
                      <a:r>
                        <a:rPr lang="en-US" sz="1900" kern="0" dirty="0">
                          <a:effectLst/>
                        </a:rPr>
                        <a:t>% </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&lt;40</a:t>
                      </a:r>
                      <a:endParaRPr lang="zh-CN" altLang="zh-CN" sz="1900" kern="0" dirty="0">
                        <a:solidFill>
                          <a:schemeClr val="dk1"/>
                        </a:solidFill>
                        <a:effectLst/>
                        <a:latin typeface="+mn-lt"/>
                        <a:ea typeface="+mn-ea"/>
                        <a:cs typeface="+mn-cs"/>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&lt;18</a:t>
                      </a:r>
                      <a:endParaRPr lang="zh-CN" altLang="zh-CN" sz="1900" kern="0" dirty="0">
                        <a:solidFill>
                          <a:schemeClr val="dk1"/>
                        </a:solidFill>
                        <a:effectLst/>
                        <a:latin typeface="+mn-lt"/>
                        <a:ea typeface="+mn-ea"/>
                        <a:cs typeface="+mn-cs"/>
                      </a:endParaRPr>
                    </a:p>
                  </a:txBody>
                  <a:tcPr marL="84433" marR="84433" marT="0" marB="0" anchor="ctr"/>
                </a:tc>
                <a:extLst>
                  <a:ext uri="{0D108BD9-81ED-4DB2-BD59-A6C34878D82A}">
                    <a16:rowId xmlns:a16="http://schemas.microsoft.com/office/drawing/2014/main" val="10003"/>
                  </a:ext>
                </a:extLst>
              </a:tr>
              <a:tr h="144498">
                <a:tc>
                  <a:txBody>
                    <a:bodyPr/>
                    <a:lstStyle/>
                    <a:p>
                      <a:pPr algn="l">
                        <a:spcAft>
                          <a:spcPts val="0"/>
                        </a:spcAft>
                      </a:pPr>
                      <a:r>
                        <a:rPr lang="en-US" sz="1900" kern="0" dirty="0" err="1">
                          <a:effectLst/>
                        </a:rPr>
                        <a:t>D50</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sz="1900" kern="0" dirty="0">
                          <a:effectLst/>
                        </a:rPr>
                        <a:t>Micron </a:t>
                      </a:r>
                      <a:endParaRPr lang="zh-CN" sz="19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40-60</a:t>
                      </a:r>
                      <a:endParaRPr lang="zh-CN" altLang="zh-CN" sz="1900" kern="0" dirty="0">
                        <a:solidFill>
                          <a:schemeClr val="dk1"/>
                        </a:solidFill>
                        <a:effectLst/>
                        <a:latin typeface="+mn-lt"/>
                        <a:ea typeface="+mn-ea"/>
                        <a:cs typeface="+mn-cs"/>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65-85</a:t>
                      </a:r>
                      <a:endParaRPr lang="zh-CN" sz="1900" kern="0" dirty="0">
                        <a:solidFill>
                          <a:schemeClr val="dk1"/>
                        </a:solidFill>
                        <a:effectLst/>
                        <a:latin typeface="+mn-lt"/>
                        <a:ea typeface="+mn-ea"/>
                        <a:cs typeface="+mn-cs"/>
                      </a:endParaRPr>
                    </a:p>
                  </a:txBody>
                  <a:tcPr marL="84433" marR="84433" marT="0" marB="0" anchor="ctr"/>
                </a:tc>
                <a:extLst>
                  <a:ext uri="{0D108BD9-81ED-4DB2-BD59-A6C34878D82A}">
                    <a16:rowId xmlns:a16="http://schemas.microsoft.com/office/drawing/2014/main" val="10004"/>
                  </a:ext>
                </a:extLst>
              </a:tr>
              <a:tr h="144498">
                <a:tc>
                  <a:txBody>
                    <a:bodyPr/>
                    <a:lstStyle/>
                    <a:p>
                      <a:pPr algn="l">
                        <a:spcAft>
                          <a:spcPts val="0"/>
                        </a:spcAft>
                      </a:pPr>
                      <a:r>
                        <a:rPr lang="zh-CN" altLang="en-US" sz="1900" b="1" kern="0" dirty="0">
                          <a:solidFill>
                            <a:schemeClr val="lt1"/>
                          </a:solidFill>
                          <a:effectLst/>
                          <a:latin typeface="+mn-lt"/>
                          <a:ea typeface="+mn-ea"/>
                          <a:cs typeface="+mn-cs"/>
                        </a:rPr>
                        <a:t>磨损指数</a:t>
                      </a:r>
                      <a:r>
                        <a:rPr lang="en-US" altLang="zh-CN" sz="1900" b="1" kern="0" dirty="0">
                          <a:solidFill>
                            <a:schemeClr val="lt1"/>
                          </a:solidFill>
                          <a:effectLst/>
                          <a:latin typeface="+mn-lt"/>
                          <a:ea typeface="+mn-ea"/>
                          <a:cs typeface="+mn-cs"/>
                          <a:sym typeface="Arial"/>
                        </a:rPr>
                        <a:t>Attrition Index </a:t>
                      </a:r>
                      <a:endParaRPr lang="zh-CN" altLang="en-US" sz="1900" b="1" kern="0" dirty="0">
                        <a:solidFill>
                          <a:schemeClr val="lt1"/>
                        </a:solidFill>
                        <a:effectLst/>
                        <a:latin typeface="+mn-lt"/>
                        <a:ea typeface="+mn-ea"/>
                        <a:cs typeface="+mn-cs"/>
                      </a:endParaRPr>
                    </a:p>
                  </a:txBody>
                  <a:tcPr marL="84433" marR="84433" marT="0" marB="0" anchor="ctr"/>
                </a:tc>
                <a:tc>
                  <a:txBody>
                    <a:bodyPr/>
                    <a:lstStyle/>
                    <a:p>
                      <a:pPr marL="0" marR="0" indent="0" algn="l" defTabSz="779145" rtl="0" eaLnBrk="1" fontAlgn="auto" latinLnBrk="0" hangingPunct="1">
                        <a:lnSpc>
                          <a:spcPct val="100000"/>
                        </a:lnSpc>
                        <a:spcBef>
                          <a:spcPts val="0"/>
                        </a:spcBef>
                        <a:spcAft>
                          <a:spcPts val="0"/>
                        </a:spcAft>
                        <a:buClrTx/>
                        <a:buSzTx/>
                        <a:buFontTx/>
                        <a:buNone/>
                        <a:defRPr/>
                      </a:pPr>
                      <a:r>
                        <a:rPr lang="en-US" altLang="zh-CN" sz="1900" kern="0" dirty="0" err="1">
                          <a:solidFill>
                            <a:schemeClr val="dk1"/>
                          </a:solidFill>
                          <a:effectLst/>
                          <a:latin typeface="+mn-lt"/>
                          <a:ea typeface="+mn-ea"/>
                          <a:cs typeface="+mn-cs"/>
                        </a:rPr>
                        <a:t>wt</a:t>
                      </a:r>
                      <a:r>
                        <a:rPr lang="en-US" altLang="zh-CN" sz="1900" kern="0" dirty="0">
                          <a:solidFill>
                            <a:schemeClr val="dk1"/>
                          </a:solidFill>
                          <a:effectLst/>
                          <a:latin typeface="+mn-lt"/>
                          <a:ea typeface="+mn-ea"/>
                          <a:cs typeface="+mn-cs"/>
                        </a:rPr>
                        <a:t>% </a:t>
                      </a:r>
                      <a:endParaRPr lang="zh-CN" altLang="zh-CN" sz="1900" kern="0" dirty="0">
                        <a:solidFill>
                          <a:schemeClr val="dk1"/>
                        </a:solidFill>
                        <a:effectLst/>
                        <a:latin typeface="+mn-lt"/>
                        <a:ea typeface="+mn-ea"/>
                        <a:cs typeface="+mn-cs"/>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&lt;10</a:t>
                      </a:r>
                      <a:endParaRPr lang="zh-CN" sz="1900" kern="0" dirty="0">
                        <a:solidFill>
                          <a:schemeClr val="dk1"/>
                        </a:solidFill>
                        <a:effectLst/>
                        <a:latin typeface="+mn-lt"/>
                        <a:ea typeface="+mn-ea"/>
                        <a:cs typeface="+mn-cs"/>
                      </a:endParaRPr>
                    </a:p>
                  </a:txBody>
                  <a:tcPr marL="84433" marR="84433" marT="0" marB="0" anchor="ctr"/>
                </a:tc>
                <a:tc>
                  <a:txBody>
                    <a:bodyPr/>
                    <a:lstStyle/>
                    <a:p>
                      <a:pPr algn="l">
                        <a:spcAft>
                          <a:spcPts val="0"/>
                        </a:spcAft>
                      </a:pPr>
                      <a:r>
                        <a:rPr lang="en-US" altLang="zh-CN" sz="1900" kern="0" dirty="0">
                          <a:solidFill>
                            <a:schemeClr val="dk1"/>
                          </a:solidFill>
                          <a:effectLst/>
                          <a:latin typeface="+mn-lt"/>
                          <a:ea typeface="+mn-ea"/>
                          <a:cs typeface="+mn-cs"/>
                        </a:rPr>
                        <a:t>&lt;3</a:t>
                      </a:r>
                      <a:endParaRPr lang="zh-CN" altLang="zh-CN" sz="1900" kern="0" dirty="0">
                        <a:solidFill>
                          <a:schemeClr val="dk1"/>
                        </a:solidFill>
                        <a:effectLst/>
                        <a:latin typeface="+mn-lt"/>
                        <a:ea typeface="+mn-ea"/>
                        <a:cs typeface="+mn-cs"/>
                      </a:endParaRPr>
                    </a:p>
                  </a:txBody>
                  <a:tcPr marL="84433" marR="84433" marT="0" marB="0" anchor="ctr"/>
                </a:tc>
                <a:extLst>
                  <a:ext uri="{0D108BD9-81ED-4DB2-BD59-A6C34878D82A}">
                    <a16:rowId xmlns:a16="http://schemas.microsoft.com/office/drawing/2014/main" val="10005"/>
                  </a:ext>
                </a:extLst>
              </a:tr>
            </a:tbl>
          </a:graphicData>
        </a:graphic>
      </p:graphicFrame>
      <p:pic>
        <p:nvPicPr>
          <p:cNvPr id="3" name="图片 2">
            <a:extLst>
              <a:ext uri="{FF2B5EF4-FFF2-40B4-BE49-F238E27FC236}">
                <a16:creationId xmlns:a16="http://schemas.microsoft.com/office/drawing/2014/main" id="{0BE171CB-0E1B-C2D1-A191-D9B474F398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404286" y="1094748"/>
            <a:ext cx="4747122" cy="3392374"/>
          </a:xfrm>
          <a:prstGeom prst="rect">
            <a:avLst/>
          </a:prstGeom>
        </p:spPr>
      </p:pic>
      <p:sp>
        <p:nvSpPr>
          <p:cNvPr id="4" name="文本框 3">
            <a:extLst>
              <a:ext uri="{FF2B5EF4-FFF2-40B4-BE49-F238E27FC236}">
                <a16:creationId xmlns:a16="http://schemas.microsoft.com/office/drawing/2014/main" id="{E90BF796-A7CC-114C-D59C-305358FD38F6}"/>
              </a:ext>
            </a:extLst>
          </p:cNvPr>
          <p:cNvSpPr txBox="1"/>
          <p:nvPr/>
        </p:nvSpPr>
        <p:spPr>
          <a:xfrm>
            <a:off x="306754" y="225874"/>
            <a:ext cx="8333179" cy="523220"/>
          </a:xfrm>
          <a:prstGeom prst="rect">
            <a:avLst/>
          </a:prstGeom>
          <a:noFill/>
        </p:spPr>
        <p:txBody>
          <a:bodyPr wrap="none" rtlCol="0">
            <a:spAutoFit/>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石油炼制催化剂应用</a:t>
            </a:r>
            <a:r>
              <a:rPr lang="en-US" altLang="zh-CN"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Petroleum Cracking Catalysts Applications</a:t>
            </a:r>
          </a:p>
        </p:txBody>
      </p:sp>
      <p:sp>
        <p:nvSpPr>
          <p:cNvPr id="22" name="AutoShape 7">
            <a:extLst>
              <a:ext uri="{FF2B5EF4-FFF2-40B4-BE49-F238E27FC236}">
                <a16:creationId xmlns:a16="http://schemas.microsoft.com/office/drawing/2014/main" id="{DB2C9347-9EAC-399B-342A-31C11E53E2F4}"/>
              </a:ext>
            </a:extLst>
          </p:cNvPr>
          <p:cNvSpPr/>
          <p:nvPr/>
        </p:nvSpPr>
        <p:spPr>
          <a:xfrm>
            <a:off x="444500" y="1206500"/>
            <a:ext cx="6477000" cy="1143000"/>
          </a:xfrm>
          <a:prstGeom prst="roundRect">
            <a:avLst>
              <a:gd name="adj" fmla="val 11111"/>
            </a:avLst>
          </a:prstGeom>
          <a:solidFill>
            <a:srgbClr val="EBF2FF">
              <a:alpha val="100000"/>
            </a:srgbClr>
          </a:solidFill>
          <a:ln w="12700" cap="flat" cmpd="sng">
            <a:solidFill>
              <a:srgbClr val="B4D2FF">
                <a:alpha val="100000"/>
              </a:srgbClr>
            </a:solidFill>
            <a:prstDash val="solid"/>
            <a:round/>
          </a:ln>
        </p:spPr>
        <p:txBody>
          <a:bodyPr vert="horz" wrap="square" lIns="63500" tIns="63500" rIns="63500" bIns="63500" rtlCol="0" anchor="ctr"/>
          <a:lstStyle/>
          <a:p>
            <a:pPr algn="ctr">
              <a:defRPr/>
            </a:pPr>
            <a:endParaRPr/>
          </a:p>
        </p:txBody>
      </p:sp>
      <p:sp>
        <p:nvSpPr>
          <p:cNvPr id="23" name="AutoShape 8">
            <a:extLst>
              <a:ext uri="{FF2B5EF4-FFF2-40B4-BE49-F238E27FC236}">
                <a16:creationId xmlns:a16="http://schemas.microsoft.com/office/drawing/2014/main" id="{8F341AEE-9D19-9507-CB43-ABDA27560AEE}"/>
              </a:ext>
            </a:extLst>
          </p:cNvPr>
          <p:cNvSpPr/>
          <p:nvPr/>
        </p:nvSpPr>
        <p:spPr>
          <a:xfrm>
            <a:off x="571500" y="1333500"/>
            <a:ext cx="6223000" cy="381000"/>
          </a:xfrm>
          <a:prstGeom prst="roundRect">
            <a:avLst>
              <a:gd name="adj" fmla="val 0"/>
            </a:avLst>
          </a:prstGeom>
          <a:noFill/>
          <a:ln w="254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err="1">
                <a:solidFill>
                  <a:srgbClr val="0070C0"/>
                </a:solidFill>
                <a:latin typeface="Noto Sans SC"/>
                <a:ea typeface="Noto Sans SC"/>
                <a:cs typeface="Noto Sans SC"/>
                <a:sym typeface="Noto Sans SC"/>
              </a:rPr>
              <a:t>应用目标</a:t>
            </a:r>
            <a:r>
              <a:rPr lang="en-US" sz="1600" b="1" i="0" u="none" strike="noStrike" dirty="0">
                <a:solidFill>
                  <a:srgbClr val="0070C0"/>
                </a:solidFill>
                <a:latin typeface="Noto Sans SC"/>
                <a:ea typeface="Noto Sans SC"/>
                <a:cs typeface="Noto Sans SC"/>
                <a:sym typeface="Noto Sans SC"/>
              </a:rPr>
              <a:t> APPLICATION TARGET</a:t>
            </a:r>
            <a:endParaRPr lang="en-US" sz="1100" dirty="0"/>
          </a:p>
        </p:txBody>
      </p:sp>
      <p:sp>
        <p:nvSpPr>
          <p:cNvPr id="24" name="AutoShape 9">
            <a:extLst>
              <a:ext uri="{FF2B5EF4-FFF2-40B4-BE49-F238E27FC236}">
                <a16:creationId xmlns:a16="http://schemas.microsoft.com/office/drawing/2014/main" id="{B54EBB28-8FC2-6F53-B01B-2CF1EACD1814}"/>
              </a:ext>
            </a:extLst>
          </p:cNvPr>
          <p:cNvSpPr/>
          <p:nvPr/>
        </p:nvSpPr>
        <p:spPr>
          <a:xfrm>
            <a:off x="571500" y="1714500"/>
            <a:ext cx="6223000" cy="508000"/>
          </a:xfrm>
          <a:prstGeom prst="roundRect">
            <a:avLst>
              <a:gd name="adj" fmla="val 0"/>
            </a:avLst>
          </a:prstGeom>
          <a:noFill/>
          <a:ln w="25400" cap="flat" cmpd="sng">
            <a:noFill/>
            <a:prstDash val="solid"/>
            <a:round/>
          </a:ln>
        </p:spPr>
        <p:txBody>
          <a:bodyPr vert="horz" wrap="square" lIns="0" tIns="0" rIns="0" bIns="0" rtlCol="0" anchor="t" anchorCtr="0"/>
          <a:lstStyle/>
          <a:p>
            <a:pPr marL="285750" indent="-285750" algn="l">
              <a:lnSpc>
                <a:spcPct val="100000"/>
              </a:lnSpc>
              <a:buFont typeface="Arial" panose="020B0604020202020204" pitchFamily="34" charset="0"/>
              <a:buChar char="•"/>
              <a:defRPr/>
            </a:pPr>
            <a:r>
              <a:rPr lang="en-US" sz="1400" b="0" i="0" u="none" strike="noStrike" dirty="0" err="1">
                <a:solidFill>
                  <a:srgbClr val="404040"/>
                </a:solidFill>
                <a:latin typeface="Noto Sans SC"/>
                <a:ea typeface="Noto Sans SC"/>
                <a:cs typeface="Noto Sans SC"/>
                <a:sym typeface="Noto Sans SC"/>
              </a:rPr>
              <a:t>专为处理高含量钒</a:t>
            </a:r>
            <a:r>
              <a:rPr lang="en-US" sz="1400" b="0" i="0" u="none" strike="noStrike" dirty="0">
                <a:solidFill>
                  <a:srgbClr val="404040"/>
                </a:solidFill>
                <a:latin typeface="Noto Sans SC"/>
                <a:ea typeface="Noto Sans SC"/>
                <a:cs typeface="Noto Sans SC"/>
                <a:sym typeface="Noto Sans SC"/>
              </a:rPr>
              <a:t>(V)、镍(Ni)</a:t>
            </a:r>
            <a:r>
              <a:rPr lang="en-US" sz="1400" b="0" i="0" u="none" strike="noStrike" dirty="0" err="1">
                <a:solidFill>
                  <a:srgbClr val="404040"/>
                </a:solidFill>
                <a:latin typeface="Noto Sans SC"/>
                <a:ea typeface="Noto Sans SC"/>
                <a:cs typeface="Noto Sans SC"/>
                <a:sym typeface="Noto Sans SC"/>
              </a:rPr>
              <a:t>和铁</a:t>
            </a:r>
            <a:r>
              <a:rPr lang="en-US" sz="1400" b="0" i="0" u="none" strike="noStrike" dirty="0">
                <a:solidFill>
                  <a:srgbClr val="404040"/>
                </a:solidFill>
                <a:latin typeface="Noto Sans SC"/>
                <a:ea typeface="Noto Sans SC"/>
                <a:cs typeface="Noto Sans SC"/>
                <a:sym typeface="Noto Sans SC"/>
              </a:rPr>
              <a:t>(Fe)</a:t>
            </a:r>
            <a:r>
              <a:rPr lang="en-US" sz="1400" b="0" i="0" u="none" strike="noStrike" dirty="0" err="1">
                <a:solidFill>
                  <a:srgbClr val="404040"/>
                </a:solidFill>
                <a:latin typeface="Noto Sans SC"/>
                <a:ea typeface="Noto Sans SC"/>
                <a:cs typeface="Noto Sans SC"/>
                <a:sym typeface="Noto Sans SC"/>
              </a:rPr>
              <a:t>等污染物的重质进料而设计</a:t>
            </a:r>
            <a:r>
              <a:rPr lang="en-US" sz="1400" b="0" i="0" u="none" strike="noStrike" dirty="0">
                <a:solidFill>
                  <a:srgbClr val="404040"/>
                </a:solidFill>
                <a:latin typeface="Noto Sans SC"/>
                <a:ea typeface="Noto Sans SC"/>
                <a:cs typeface="Noto Sans SC"/>
                <a:sym typeface="Noto Sans SC"/>
              </a:rPr>
              <a:t>。</a:t>
            </a:r>
            <a:endParaRPr lang="en-US" sz="1400" dirty="0"/>
          </a:p>
          <a:p>
            <a:pPr indent="0" algn="l">
              <a:lnSpc>
                <a:spcPct val="100000"/>
              </a:lnSpc>
            </a:pPr>
            <a:r>
              <a:rPr lang="en-US" sz="1100" b="0" i="0" u="none" strike="noStrike" dirty="0">
                <a:solidFill>
                  <a:srgbClr val="404040"/>
                </a:solidFill>
                <a:latin typeface="Arial"/>
                <a:ea typeface="Arial"/>
                <a:cs typeface="Arial"/>
                <a:sym typeface="Arial"/>
              </a:rPr>
              <a:t>Specifically designed for processing heavy feeds with high contaminant levels of Vanadium (V), Nickel (Ni), and Iron (Fe).</a:t>
            </a:r>
          </a:p>
        </p:txBody>
      </p:sp>
      <p:sp>
        <p:nvSpPr>
          <p:cNvPr id="25" name="AutoShape 10">
            <a:extLst>
              <a:ext uri="{FF2B5EF4-FFF2-40B4-BE49-F238E27FC236}">
                <a16:creationId xmlns:a16="http://schemas.microsoft.com/office/drawing/2014/main" id="{AF286E3A-C6F3-4AC3-7732-A6275DB9D70C}"/>
              </a:ext>
            </a:extLst>
          </p:cNvPr>
          <p:cNvSpPr/>
          <p:nvPr/>
        </p:nvSpPr>
        <p:spPr>
          <a:xfrm>
            <a:off x="444500" y="2476500"/>
            <a:ext cx="6477000" cy="1778000"/>
          </a:xfrm>
          <a:prstGeom prst="roundRect">
            <a:avLst>
              <a:gd name="adj" fmla="val 7142"/>
            </a:avLst>
          </a:prstGeom>
          <a:solidFill>
            <a:srgbClr val="EBF2FF">
              <a:alpha val="100000"/>
            </a:srgbClr>
          </a:solidFill>
          <a:ln w="12700" cap="flat" cmpd="sng">
            <a:solidFill>
              <a:srgbClr val="B4D2FF">
                <a:alpha val="100000"/>
              </a:srgbClr>
            </a:solidFill>
            <a:prstDash val="solid"/>
            <a:round/>
          </a:ln>
        </p:spPr>
        <p:txBody>
          <a:bodyPr vert="horz" wrap="square" lIns="63500" tIns="63500" rIns="63500" bIns="63500" rtlCol="0" anchor="ctr"/>
          <a:lstStyle/>
          <a:p>
            <a:pPr algn="ctr">
              <a:defRPr/>
            </a:pPr>
            <a:endParaRPr/>
          </a:p>
        </p:txBody>
      </p:sp>
      <p:sp>
        <p:nvSpPr>
          <p:cNvPr id="26" name="AutoShape 11">
            <a:extLst>
              <a:ext uri="{FF2B5EF4-FFF2-40B4-BE49-F238E27FC236}">
                <a16:creationId xmlns:a16="http://schemas.microsoft.com/office/drawing/2014/main" id="{470C7EEC-5289-744C-971C-B6CDF45F641C}"/>
              </a:ext>
            </a:extLst>
          </p:cNvPr>
          <p:cNvSpPr/>
          <p:nvPr/>
        </p:nvSpPr>
        <p:spPr>
          <a:xfrm>
            <a:off x="571500" y="2603500"/>
            <a:ext cx="6223000" cy="381000"/>
          </a:xfrm>
          <a:prstGeom prst="roundRect">
            <a:avLst>
              <a:gd name="adj" fmla="val 0"/>
            </a:avLst>
          </a:prstGeom>
          <a:noFill/>
          <a:ln w="254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err="1">
                <a:solidFill>
                  <a:srgbClr val="0070C0"/>
                </a:solidFill>
                <a:latin typeface="Noto Sans SC"/>
                <a:ea typeface="Noto Sans SC"/>
                <a:cs typeface="Noto Sans SC"/>
                <a:sym typeface="Noto Sans SC"/>
              </a:rPr>
              <a:t>核心设计原则</a:t>
            </a:r>
            <a:r>
              <a:rPr lang="en-US" sz="1600" b="1" i="0" u="none" strike="noStrike" dirty="0">
                <a:solidFill>
                  <a:srgbClr val="0070C0"/>
                </a:solidFill>
                <a:latin typeface="Noto Sans SC"/>
                <a:ea typeface="Noto Sans SC"/>
                <a:cs typeface="Noto Sans SC"/>
                <a:sym typeface="Noto Sans SC"/>
              </a:rPr>
              <a:t> CORE DESIGN PRINCIPLES</a:t>
            </a:r>
            <a:endParaRPr lang="en-US" sz="1100" dirty="0"/>
          </a:p>
        </p:txBody>
      </p:sp>
      <p:sp>
        <p:nvSpPr>
          <p:cNvPr id="27" name="AutoShape 12">
            <a:extLst>
              <a:ext uri="{FF2B5EF4-FFF2-40B4-BE49-F238E27FC236}">
                <a16:creationId xmlns:a16="http://schemas.microsoft.com/office/drawing/2014/main" id="{C0FB637B-790B-3123-4943-8992EA250B60}"/>
              </a:ext>
            </a:extLst>
          </p:cNvPr>
          <p:cNvSpPr/>
          <p:nvPr/>
        </p:nvSpPr>
        <p:spPr>
          <a:xfrm>
            <a:off x="571500" y="2984500"/>
            <a:ext cx="6350000" cy="1143000"/>
          </a:xfrm>
          <a:prstGeom prst="roundRect">
            <a:avLst>
              <a:gd name="adj" fmla="val 0"/>
            </a:avLst>
          </a:prstGeom>
          <a:noFill/>
          <a:ln w="25400" cap="flat" cmpd="sng">
            <a:noFill/>
            <a:prstDash val="solid"/>
            <a:round/>
          </a:ln>
        </p:spPr>
        <p:txBody>
          <a:bodyPr vert="horz" wrap="square" lIns="0" tIns="0" rIns="0" bIns="0" rtlCol="0" anchor="t" anchorCtr="0"/>
          <a:lstStyle/>
          <a:p>
            <a:pPr indent="0" algn="l">
              <a:lnSpc>
                <a:spcPct val="108333"/>
              </a:lnSpc>
              <a:defRPr/>
            </a:pPr>
            <a:r>
              <a:rPr lang="en-US" sz="1400" b="0" i="0" u="none" strike="noStrike" dirty="0">
                <a:solidFill>
                  <a:srgbClr val="595959"/>
                </a:solidFill>
                <a:latin typeface="Noto Sans SC"/>
                <a:ea typeface="Noto Sans SC"/>
                <a:cs typeface="Noto Sans SC"/>
                <a:sym typeface="Noto Sans SC"/>
              </a:rPr>
              <a:t>• </a:t>
            </a:r>
            <a:r>
              <a:rPr lang="en-US" sz="1400" b="0" i="0" u="none" strike="noStrike" dirty="0" err="1">
                <a:solidFill>
                  <a:srgbClr val="595959"/>
                </a:solidFill>
                <a:latin typeface="Noto Sans SC"/>
                <a:ea typeface="Noto Sans SC"/>
                <a:cs typeface="Noto Sans SC"/>
                <a:sym typeface="Noto Sans SC"/>
              </a:rPr>
              <a:t>钝化：选择性中和V</a:t>
            </a:r>
            <a:r>
              <a:rPr lang="en-US" sz="1400" b="0" i="0" u="none" strike="noStrike" dirty="0">
                <a:solidFill>
                  <a:srgbClr val="595959"/>
                </a:solidFill>
                <a:latin typeface="Noto Sans SC"/>
                <a:ea typeface="Noto Sans SC"/>
                <a:cs typeface="Noto Sans SC"/>
                <a:sym typeface="Noto Sans SC"/>
              </a:rPr>
              <a:t>, Ni, </a:t>
            </a:r>
            <a:r>
              <a:rPr lang="en-US" sz="1400" b="0" i="0" u="none" strike="noStrike" dirty="0" err="1">
                <a:solidFill>
                  <a:srgbClr val="595959"/>
                </a:solidFill>
                <a:latin typeface="Noto Sans SC"/>
                <a:ea typeface="Noto Sans SC"/>
                <a:cs typeface="Noto Sans SC"/>
                <a:sym typeface="Noto Sans SC"/>
              </a:rPr>
              <a:t>Fe，减少脱氢和汽油烯烃</a:t>
            </a:r>
            <a:r>
              <a:rPr lang="en-US" sz="1400" b="0" i="0" u="none" strike="noStrike" dirty="0">
                <a:solidFill>
                  <a:srgbClr val="595959"/>
                </a:solidFill>
                <a:latin typeface="Noto Sans SC"/>
                <a:ea typeface="Noto Sans SC"/>
                <a:cs typeface="Noto Sans SC"/>
                <a:sym typeface="Noto Sans SC"/>
              </a:rPr>
              <a:t>。</a:t>
            </a:r>
            <a:endParaRPr lang="en-US" sz="1400" dirty="0"/>
          </a:p>
          <a:p>
            <a:pPr indent="0" algn="l">
              <a:lnSpc>
                <a:spcPct val="108333"/>
              </a:lnSpc>
            </a:pPr>
            <a:r>
              <a:rPr lang="en-US" sz="1100" b="0" i="0" u="none" strike="noStrike" dirty="0">
                <a:solidFill>
                  <a:srgbClr val="595959"/>
                </a:solidFill>
                <a:latin typeface="Arial"/>
                <a:ea typeface="Arial"/>
                <a:cs typeface="Arial"/>
                <a:sym typeface="Arial"/>
              </a:rPr>
              <a:t>Passivation: Selectively neutralizes V, Ni, Fe to reduce dehydrogenation and gasoline olefins.</a:t>
            </a:r>
          </a:p>
          <a:p>
            <a:pPr indent="0" algn="l">
              <a:lnSpc>
                <a:spcPct val="108333"/>
              </a:lnSpc>
            </a:pPr>
            <a:r>
              <a:rPr lang="en-US" sz="1400" b="0" i="0" u="none" strike="noStrike" dirty="0">
                <a:solidFill>
                  <a:srgbClr val="595959"/>
                </a:solidFill>
                <a:latin typeface="Noto Sans SC"/>
                <a:ea typeface="Noto Sans SC"/>
                <a:cs typeface="Noto Sans SC"/>
                <a:sym typeface="Noto Sans SC"/>
              </a:rPr>
              <a:t>• </a:t>
            </a:r>
            <a:r>
              <a:rPr lang="en-US" sz="1400" b="0" i="0" u="none" strike="noStrike" dirty="0" err="1">
                <a:solidFill>
                  <a:srgbClr val="595959"/>
                </a:solidFill>
                <a:latin typeface="Noto Sans SC"/>
                <a:ea typeface="Noto Sans SC"/>
                <a:cs typeface="Noto Sans SC"/>
                <a:sym typeface="Noto Sans SC"/>
              </a:rPr>
              <a:t>纳米结构：Ni</a:t>
            </a:r>
            <a:r>
              <a:rPr lang="en-US" sz="1400" b="0" i="0" u="none" strike="noStrike" dirty="0">
                <a:solidFill>
                  <a:srgbClr val="595959"/>
                </a:solidFill>
                <a:latin typeface="Noto Sans SC"/>
                <a:ea typeface="Noto Sans SC"/>
                <a:cs typeface="Noto Sans SC"/>
                <a:sym typeface="Noto Sans SC"/>
              </a:rPr>
              <a:t>/Al/Ce/</a:t>
            </a:r>
            <a:r>
              <a:rPr lang="en-US" sz="1400" b="0" i="0" u="none" strike="noStrike" dirty="0" err="1">
                <a:solidFill>
                  <a:srgbClr val="595959"/>
                </a:solidFill>
                <a:latin typeface="Noto Sans SC"/>
                <a:ea typeface="Noto Sans SC"/>
                <a:cs typeface="Noto Sans SC"/>
                <a:sym typeface="Noto Sans SC"/>
              </a:rPr>
              <a:t>Ta基质促进金属的高效扩散</a:t>
            </a:r>
            <a:r>
              <a:rPr lang="en-US" sz="1400" b="0" i="0" u="none" strike="noStrike" dirty="0">
                <a:solidFill>
                  <a:srgbClr val="595959"/>
                </a:solidFill>
                <a:latin typeface="Noto Sans SC"/>
                <a:ea typeface="Noto Sans SC"/>
                <a:cs typeface="Noto Sans SC"/>
                <a:sym typeface="Noto Sans SC"/>
              </a:rPr>
              <a:t>。</a:t>
            </a:r>
          </a:p>
          <a:p>
            <a:pPr indent="0" algn="l">
              <a:lnSpc>
                <a:spcPct val="108333"/>
              </a:lnSpc>
            </a:pPr>
            <a:r>
              <a:rPr lang="en-US" sz="1100" b="0" i="0" u="none" strike="noStrike" dirty="0">
                <a:solidFill>
                  <a:srgbClr val="595959"/>
                </a:solidFill>
                <a:latin typeface="Arial"/>
                <a:ea typeface="Arial"/>
                <a:cs typeface="Arial"/>
                <a:sym typeface="Arial"/>
              </a:rPr>
              <a:t>Nano-Structure: Ni/Al/Ce/Ta matrix facilitates efficient diffusion of metal contaminants.</a:t>
            </a:r>
          </a:p>
          <a:p>
            <a:pPr indent="0" algn="l">
              <a:lnSpc>
                <a:spcPct val="108333"/>
              </a:lnSpc>
            </a:pPr>
            <a:r>
              <a:rPr lang="en-US" sz="1400" b="0" i="0" u="none" strike="noStrike" dirty="0">
                <a:solidFill>
                  <a:srgbClr val="595959"/>
                </a:solidFill>
                <a:latin typeface="Noto Sans SC"/>
                <a:ea typeface="Noto Sans SC"/>
                <a:cs typeface="Noto Sans SC"/>
                <a:sym typeface="Noto Sans SC"/>
              </a:rPr>
              <a:t>• </a:t>
            </a:r>
            <a:r>
              <a:rPr lang="en-US" sz="1400" b="0" i="0" u="none" strike="noStrike" dirty="0" err="1">
                <a:solidFill>
                  <a:srgbClr val="595959"/>
                </a:solidFill>
                <a:latin typeface="Noto Sans SC"/>
                <a:ea typeface="Noto Sans SC"/>
                <a:cs typeface="Noto Sans SC"/>
                <a:sym typeface="Noto Sans SC"/>
              </a:rPr>
              <a:t>性能：降低平衡催化剂中的金属含量，显著提高催化剂活性和焦炭选择性</a:t>
            </a:r>
            <a:r>
              <a:rPr lang="en-US" sz="1400" b="0" i="0" u="none" strike="noStrike" dirty="0">
                <a:solidFill>
                  <a:srgbClr val="595959"/>
                </a:solidFill>
                <a:latin typeface="Noto Sans SC"/>
                <a:ea typeface="Noto Sans SC"/>
                <a:cs typeface="Noto Sans SC"/>
                <a:sym typeface="Noto Sans SC"/>
              </a:rPr>
              <a:t>。</a:t>
            </a:r>
          </a:p>
          <a:p>
            <a:pPr indent="0" algn="l">
              <a:lnSpc>
                <a:spcPct val="108333"/>
              </a:lnSpc>
            </a:pPr>
            <a:r>
              <a:rPr lang="en-US" sz="1100" b="0" i="0" u="none" strike="noStrike" dirty="0">
                <a:solidFill>
                  <a:srgbClr val="595959"/>
                </a:solidFill>
                <a:latin typeface="Arial"/>
                <a:ea typeface="Arial"/>
                <a:cs typeface="Arial"/>
                <a:sym typeface="Arial"/>
              </a:rPr>
              <a:t>Performance: Lowers metal content in E-Cat, improving catalyst activity &amp; coke selectivity significantly</a:t>
            </a:r>
            <a:r>
              <a:rPr lang="en-US" sz="1400" b="0" i="0" u="none" strike="noStrike" dirty="0">
                <a:solidFill>
                  <a:srgbClr val="595959"/>
                </a:solidFill>
                <a:latin typeface="Arial"/>
                <a:ea typeface="Arial"/>
                <a:cs typeface="Arial"/>
                <a:sym typeface="Arial"/>
              </a:rPr>
              <a:t>.</a:t>
            </a:r>
          </a:p>
        </p:txBody>
      </p:sp>
    </p:spTree>
    <p:custDataLst>
      <p:tags r:id="rId1"/>
    </p:custDataLst>
    <p:extLst>
      <p:ext uri="{BB962C8B-B14F-4D97-AF65-F5344CB8AC3E}">
        <p14:creationId xmlns:p14="http://schemas.microsoft.com/office/powerpoint/2010/main" val="2866147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bwMode="auto">
          <a:xfrm>
            <a:off x="7954227" y="5510177"/>
            <a:ext cx="745289" cy="29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43" tIns="38972" rIns="77943" bIns="38972" numCol="1" anchor="ctr" anchorCtr="0" compatLnSpc="1"/>
          <a:lstStyle>
            <a:defPPr>
              <a:defRPr lang="zh-CN"/>
            </a:defPPr>
            <a:lvl1pPr marL="0" algn="r" defTabSz="779145" rtl="0" eaLnBrk="1" latinLnBrk="0" hangingPunct="1">
              <a:defRPr sz="900" b="1" kern="1200" baseline="0" smtClean="0">
                <a:solidFill>
                  <a:schemeClr val="bg1"/>
                </a:solidFill>
                <a:latin typeface="+mn-lt"/>
                <a:ea typeface="黑体" panose="02010609060101010101" pitchFamily="49" charset="-122"/>
                <a:cs typeface="+mn-cs"/>
              </a:defRPr>
            </a:lvl1pPr>
            <a:lvl2pPr marL="389890" algn="l" defTabSz="779145" rtl="0" eaLnBrk="1" latinLnBrk="0" hangingPunct="1">
              <a:defRPr sz="1500" kern="1200">
                <a:solidFill>
                  <a:schemeClr val="tx1"/>
                </a:solidFill>
                <a:latin typeface="+mn-lt"/>
                <a:ea typeface="+mn-ea"/>
                <a:cs typeface="+mn-cs"/>
              </a:defRPr>
            </a:lvl2pPr>
            <a:lvl3pPr marL="779145" algn="l" defTabSz="779145" rtl="0" eaLnBrk="1" latinLnBrk="0" hangingPunct="1">
              <a:defRPr sz="1500" kern="1200">
                <a:solidFill>
                  <a:schemeClr val="tx1"/>
                </a:solidFill>
                <a:latin typeface="+mn-lt"/>
                <a:ea typeface="+mn-ea"/>
                <a:cs typeface="+mn-cs"/>
              </a:defRPr>
            </a:lvl3pPr>
            <a:lvl4pPr marL="1169035" algn="l" defTabSz="779145" rtl="0" eaLnBrk="1" latinLnBrk="0" hangingPunct="1">
              <a:defRPr sz="1500" kern="1200">
                <a:solidFill>
                  <a:schemeClr val="tx1"/>
                </a:solidFill>
                <a:latin typeface="+mn-lt"/>
                <a:ea typeface="+mn-ea"/>
                <a:cs typeface="+mn-cs"/>
              </a:defRPr>
            </a:lvl4pPr>
            <a:lvl5pPr marL="1558925" algn="l" defTabSz="779145" rtl="0" eaLnBrk="1" latinLnBrk="0" hangingPunct="1">
              <a:defRPr sz="1500" kern="1200">
                <a:solidFill>
                  <a:schemeClr val="tx1"/>
                </a:solidFill>
                <a:latin typeface="+mn-lt"/>
                <a:ea typeface="+mn-ea"/>
                <a:cs typeface="+mn-cs"/>
              </a:defRPr>
            </a:lvl5pPr>
            <a:lvl6pPr marL="1948815" algn="l" defTabSz="779145" rtl="0" eaLnBrk="1" latinLnBrk="0" hangingPunct="1">
              <a:defRPr sz="1500" kern="1200">
                <a:solidFill>
                  <a:schemeClr val="tx1"/>
                </a:solidFill>
                <a:latin typeface="+mn-lt"/>
                <a:ea typeface="+mn-ea"/>
                <a:cs typeface="+mn-cs"/>
              </a:defRPr>
            </a:lvl6pPr>
            <a:lvl7pPr marL="2338070" algn="l" defTabSz="779145" rtl="0" eaLnBrk="1" latinLnBrk="0" hangingPunct="1">
              <a:defRPr sz="1500" kern="1200">
                <a:solidFill>
                  <a:schemeClr val="tx1"/>
                </a:solidFill>
                <a:latin typeface="+mn-lt"/>
                <a:ea typeface="+mn-ea"/>
                <a:cs typeface="+mn-cs"/>
              </a:defRPr>
            </a:lvl7pPr>
            <a:lvl8pPr marL="2727960" algn="l" defTabSz="779145" rtl="0" eaLnBrk="1" latinLnBrk="0" hangingPunct="1">
              <a:defRPr sz="1500" kern="1200">
                <a:solidFill>
                  <a:schemeClr val="tx1"/>
                </a:solidFill>
                <a:latin typeface="+mn-lt"/>
                <a:ea typeface="+mn-ea"/>
                <a:cs typeface="+mn-cs"/>
              </a:defRPr>
            </a:lvl8pPr>
            <a:lvl9pPr marL="3117850" algn="l" defTabSz="779145" rtl="0" eaLnBrk="1" latinLnBrk="0" hangingPunct="1">
              <a:defRPr sz="1500" kern="1200">
                <a:solidFill>
                  <a:schemeClr val="tx1"/>
                </a:solidFill>
                <a:latin typeface="+mn-lt"/>
                <a:ea typeface="+mn-ea"/>
                <a:cs typeface="+mn-cs"/>
              </a:defRPr>
            </a:lvl9pPr>
          </a:lstStyle>
          <a:p>
            <a:fld id="{EF906490-237C-474C-BA2E-D98840BC1F8F}" type="slidenum">
              <a:rPr lang="zh-CN" altLang="en-US" smtClean="0">
                <a:latin typeface="Times New Roman" panose="02020603050405020304" pitchFamily="18" charset="0"/>
                <a:ea typeface="微软雅黑" panose="020B0503020204020204" pitchFamily="34" charset="-122"/>
                <a:cs typeface="Times New Roman" panose="02020603050405020304" pitchFamily="18" charset="0"/>
              </a:rPr>
              <a:pPr/>
              <a:t>12</a:t>
            </a:fld>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798484069"/>
              </p:ext>
            </p:extLst>
          </p:nvPr>
        </p:nvGraphicFramePr>
        <p:xfrm>
          <a:off x="1041562" y="2611349"/>
          <a:ext cx="10681417" cy="4040440"/>
        </p:xfrm>
        <a:graphic>
          <a:graphicData uri="http://schemas.openxmlformats.org/drawingml/2006/table">
            <a:tbl>
              <a:tblPr firstRow="1" firstCol="1" bandRow="1">
                <a:tableStyleId>{5C22544A-7EE6-4342-B048-85BDC9FD1C3A}</a:tableStyleId>
              </a:tblPr>
              <a:tblGrid>
                <a:gridCol w="2707693">
                  <a:extLst>
                    <a:ext uri="{9D8B030D-6E8A-4147-A177-3AD203B41FA5}">
                      <a16:colId xmlns:a16="http://schemas.microsoft.com/office/drawing/2014/main" val="20000"/>
                    </a:ext>
                  </a:extLst>
                </a:gridCol>
                <a:gridCol w="1370511">
                  <a:extLst>
                    <a:ext uri="{9D8B030D-6E8A-4147-A177-3AD203B41FA5}">
                      <a16:colId xmlns:a16="http://schemas.microsoft.com/office/drawing/2014/main" val="20001"/>
                    </a:ext>
                  </a:extLst>
                </a:gridCol>
                <a:gridCol w="1918805">
                  <a:extLst>
                    <a:ext uri="{9D8B030D-6E8A-4147-A177-3AD203B41FA5}">
                      <a16:colId xmlns:a16="http://schemas.microsoft.com/office/drawing/2014/main" val="20002"/>
                    </a:ext>
                  </a:extLst>
                </a:gridCol>
                <a:gridCol w="2234224">
                  <a:extLst>
                    <a:ext uri="{9D8B030D-6E8A-4147-A177-3AD203B41FA5}">
                      <a16:colId xmlns:a16="http://schemas.microsoft.com/office/drawing/2014/main" val="20003"/>
                    </a:ext>
                  </a:extLst>
                </a:gridCol>
                <a:gridCol w="2450184">
                  <a:extLst>
                    <a:ext uri="{9D8B030D-6E8A-4147-A177-3AD203B41FA5}">
                      <a16:colId xmlns:a16="http://schemas.microsoft.com/office/drawing/2014/main" val="20004"/>
                    </a:ext>
                  </a:extLst>
                </a:gridCol>
              </a:tblGrid>
              <a:tr h="383440">
                <a:tc>
                  <a:txBody>
                    <a:bodyPr/>
                    <a:lstStyle/>
                    <a:p>
                      <a:pPr algn="just"/>
                      <a:r>
                        <a:rPr lang="zh-CN" sz="1900" kern="100" dirty="0">
                          <a:effectLst/>
                        </a:rPr>
                        <a:t>项目</a:t>
                      </a:r>
                      <a:r>
                        <a:rPr lang="en-US" altLang="zh-CN" sz="1900" kern="100" dirty="0">
                          <a:effectLst/>
                        </a:rPr>
                        <a:t> Item</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0%</a:t>
                      </a:r>
                      <a:r>
                        <a:rPr lang="zh-CN" altLang="en-US" sz="1900" kern="100" dirty="0">
                          <a:effectLst/>
                          <a:latin typeface="Calibri" panose="020F0502020204030204" charset="0"/>
                          <a:ea typeface="微软雅黑" panose="020B0503020204020204" pitchFamily="34" charset="-122"/>
                          <a:cs typeface="Times New Roman" panose="02020603050405020304" pitchFamily="18" charset="0"/>
                        </a:rPr>
                        <a:t>钝化剂</a:t>
                      </a:r>
                      <a:endParaRPr lang="en-US" altLang="zh-CN" sz="1900" kern="100" dirty="0">
                        <a:effectLst/>
                        <a:latin typeface="Calibri" panose="020F0502020204030204" charset="0"/>
                        <a:ea typeface="微软雅黑" panose="020B0503020204020204" pitchFamily="34" charset="-122"/>
                        <a:cs typeface="Times New Roman" panose="02020603050405020304" pitchFamily="18" charset="0"/>
                      </a:endParaRPr>
                    </a:p>
                    <a:p>
                      <a:pPr algn="just"/>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0% metal trap</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altLang="zh-CN" sz="1900" kern="100" dirty="0">
                          <a:effectLst/>
                        </a:rPr>
                        <a:t>5%</a:t>
                      </a:r>
                      <a:r>
                        <a:rPr lang="zh-CN" sz="1900" kern="100" dirty="0">
                          <a:effectLst/>
                        </a:rPr>
                        <a:t>参考钝化剂</a:t>
                      </a:r>
                      <a:endParaRPr lang="en-US" altLang="zh-CN" sz="1900" kern="100" dirty="0">
                        <a:effectLst/>
                      </a:endParaRPr>
                    </a:p>
                    <a:p>
                      <a:pPr algn="just"/>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5% reference metal trap</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900" b="1" kern="100" dirty="0">
                          <a:solidFill>
                            <a:schemeClr val="lt1"/>
                          </a:solidFill>
                          <a:effectLst/>
                          <a:latin typeface="+mn-lt"/>
                          <a:ea typeface="+mn-ea"/>
                          <a:cs typeface="+mn-cs"/>
                        </a:rPr>
                        <a:t>5%Mg/Al/Ce</a:t>
                      </a:r>
                      <a:r>
                        <a:rPr lang="zh-CN" altLang="en-US" sz="1900" b="1" kern="100" dirty="0">
                          <a:solidFill>
                            <a:schemeClr val="lt1"/>
                          </a:solidFill>
                          <a:effectLst/>
                          <a:latin typeface="+mn-lt"/>
                          <a:ea typeface="+mn-ea"/>
                          <a:cs typeface="+mn-cs"/>
                        </a:rPr>
                        <a:t>微球</a:t>
                      </a:r>
                      <a:endParaRPr lang="en-US" altLang="zh-CN" sz="1900" b="1" kern="100" dirty="0">
                        <a:solidFill>
                          <a:schemeClr val="lt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5% </a:t>
                      </a:r>
                      <a:r>
                        <a:rPr lang="en-US" altLang="zh-CN" sz="1900" b="1" kern="100" dirty="0">
                          <a:solidFill>
                            <a:schemeClr val="lt1"/>
                          </a:solidFill>
                          <a:effectLst/>
                          <a:latin typeface="+mn-lt"/>
                          <a:ea typeface="+mn-ea"/>
                          <a:cs typeface="+mn-cs"/>
                        </a:rPr>
                        <a:t>Mg/Al/Ce</a:t>
                      </a:r>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 metal trap</a:t>
                      </a:r>
                      <a:endParaRPr lang="zh-CN" alt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altLang="zh-CN" sz="1900" b="1" kern="100" dirty="0">
                          <a:solidFill>
                            <a:schemeClr val="lt1"/>
                          </a:solidFill>
                          <a:effectLst/>
                          <a:latin typeface="+mn-lt"/>
                          <a:ea typeface="+mn-ea"/>
                          <a:cs typeface="+mn-cs"/>
                        </a:rPr>
                        <a:t>5%</a:t>
                      </a:r>
                      <a:r>
                        <a:rPr lang="zh-CN" altLang="en-US" sz="1900" b="1" kern="100" dirty="0">
                          <a:solidFill>
                            <a:schemeClr val="lt1"/>
                          </a:solidFill>
                          <a:effectLst/>
                          <a:latin typeface="+mn-lt"/>
                          <a:ea typeface="+mn-ea"/>
                          <a:cs typeface="+mn-cs"/>
                        </a:rPr>
                        <a:t>稀土氧化物微球</a:t>
                      </a:r>
                      <a:endParaRPr lang="en-US" altLang="zh-CN" sz="1900" b="1" kern="100" dirty="0">
                        <a:solidFill>
                          <a:schemeClr val="lt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5% </a:t>
                      </a:r>
                      <a:r>
                        <a:rPr lang="en-US" altLang="zh-CN" sz="1900" b="1" kern="100"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rPr>
                        <a:t>rare earth oxide </a:t>
                      </a:r>
                      <a:r>
                        <a:rPr lang="en-US" altLang="zh-CN" sz="1900" kern="100" dirty="0">
                          <a:effectLst/>
                          <a:latin typeface="Calibri" panose="020F0502020204030204" charset="0"/>
                          <a:ea typeface="微软雅黑" panose="020B0503020204020204" pitchFamily="34" charset="-122"/>
                          <a:cs typeface="Times New Roman" panose="02020603050405020304" pitchFamily="18" charset="0"/>
                        </a:rPr>
                        <a:t>metal trap</a:t>
                      </a:r>
                      <a:endParaRPr lang="zh-CN" alt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3440">
                <a:tc>
                  <a:txBody>
                    <a:bodyPr/>
                    <a:lstStyle/>
                    <a:p>
                      <a:pPr algn="just">
                        <a:spcAft>
                          <a:spcPts val="0"/>
                        </a:spcAft>
                      </a:pPr>
                      <a:r>
                        <a:rPr lang="zh-CN" sz="1600" kern="100" dirty="0">
                          <a:solidFill>
                            <a:srgbClr val="FF0000"/>
                          </a:solidFill>
                        </a:rPr>
                        <a:t>转化率</a:t>
                      </a:r>
                      <a:r>
                        <a:rPr lang="en-US" altLang="zh-CN" sz="1600" kern="100" dirty="0">
                          <a:solidFill>
                            <a:srgbClr val="FF0000"/>
                          </a:solidFill>
                        </a:rPr>
                        <a:t>Con.</a:t>
                      </a:r>
                      <a:r>
                        <a:rPr lang="en-US" sz="1600" kern="100" dirty="0">
                          <a:solidFill>
                            <a:srgbClr val="FF0000"/>
                          </a:solidFill>
                        </a:rPr>
                        <a:t>, </a:t>
                      </a:r>
                      <a:r>
                        <a:rPr lang="en-US" sz="1600" kern="100" dirty="0" err="1">
                          <a:solidFill>
                            <a:srgbClr val="FF0000"/>
                          </a:solidFill>
                        </a:rPr>
                        <a:t>wt</a:t>
                      </a:r>
                      <a:r>
                        <a:rPr lang="en-US" sz="1600" kern="100" dirty="0">
                          <a:solidFill>
                            <a:srgbClr val="FF0000"/>
                          </a:solidFill>
                        </a:rPr>
                        <a:t>%</a:t>
                      </a:r>
                      <a:endParaRPr lang="zh-CN" sz="1600" b="0" kern="100" dirty="0">
                        <a:solidFill>
                          <a:srgbClr val="FF0000"/>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79.12</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81.58</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85.72</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85.25</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83440">
                <a:tc>
                  <a:txBody>
                    <a:bodyPr/>
                    <a:lstStyle/>
                    <a:p>
                      <a:pPr algn="just">
                        <a:spcAft>
                          <a:spcPts val="0"/>
                        </a:spcAft>
                      </a:pPr>
                      <a:r>
                        <a:rPr lang="zh-CN" sz="1600" kern="100" dirty="0"/>
                        <a:t>焦炭</a:t>
                      </a:r>
                      <a:r>
                        <a:rPr lang="en-US" altLang="zh-CN" sz="1600" kern="100" dirty="0"/>
                        <a:t>Coke</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10.47</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10.45</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10.06</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10.23</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83440">
                <a:tc>
                  <a:txBody>
                    <a:bodyPr/>
                    <a:lstStyle/>
                    <a:p>
                      <a:pPr algn="just">
                        <a:spcAft>
                          <a:spcPts val="0"/>
                        </a:spcAft>
                      </a:pPr>
                      <a:r>
                        <a:rPr lang="zh-CN" sz="1600" kern="100" dirty="0"/>
                        <a:t>干气</a:t>
                      </a:r>
                      <a:r>
                        <a:rPr lang="en-US" altLang="zh-CN" sz="1600" kern="100" dirty="0"/>
                        <a:t>Dry gas</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3.68</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3.51</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4.00</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3.97</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83440">
                <a:tc>
                  <a:txBody>
                    <a:bodyPr/>
                    <a:lstStyle/>
                    <a:p>
                      <a:pPr algn="just">
                        <a:spcAft>
                          <a:spcPts val="0"/>
                        </a:spcAft>
                      </a:pPr>
                      <a:r>
                        <a:rPr lang="zh-CN" sz="1600" kern="100" dirty="0"/>
                        <a:t>汽油</a:t>
                      </a:r>
                      <a:r>
                        <a:rPr lang="en-US" altLang="zh-CN" sz="1600" kern="100" dirty="0"/>
                        <a:t> gasoline</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45.98</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47.61</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47.61</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47.12</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83440">
                <a:tc>
                  <a:txBody>
                    <a:bodyPr/>
                    <a:lstStyle/>
                    <a:p>
                      <a:pPr algn="just">
                        <a:spcAft>
                          <a:spcPts val="0"/>
                        </a:spcAft>
                      </a:pPr>
                      <a:r>
                        <a:rPr lang="zh-CN" sz="1600" kern="100" dirty="0"/>
                        <a:t>柴油</a:t>
                      </a:r>
                      <a:r>
                        <a:rPr lang="en-US" altLang="zh-CN" sz="1600" kern="100" dirty="0"/>
                        <a:t>LCO</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14.93</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13.39</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10.58</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10.92</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83440">
                <a:tc>
                  <a:txBody>
                    <a:bodyPr/>
                    <a:lstStyle/>
                    <a:p>
                      <a:pPr algn="just">
                        <a:spcAft>
                          <a:spcPts val="0"/>
                        </a:spcAft>
                      </a:pPr>
                      <a:r>
                        <a:rPr lang="zh-CN" sz="1600" kern="100" dirty="0"/>
                        <a:t>油浆</a:t>
                      </a:r>
                      <a:r>
                        <a:rPr lang="en-US" altLang="zh-CN" sz="1600" kern="100" dirty="0"/>
                        <a:t>bottoms</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5.95</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5.03</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3.70</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3.83</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83440">
                <a:tc>
                  <a:txBody>
                    <a:bodyPr/>
                    <a:lstStyle/>
                    <a:p>
                      <a:pPr algn="just">
                        <a:spcAft>
                          <a:spcPts val="0"/>
                        </a:spcAft>
                      </a:pPr>
                      <a:r>
                        <a:rPr lang="zh-CN" sz="1600" kern="100" dirty="0"/>
                        <a:t>液化气</a:t>
                      </a:r>
                      <a:r>
                        <a:rPr lang="en-US" altLang="zh-CN" sz="1600" kern="100" dirty="0"/>
                        <a:t>LPG</a:t>
                      </a:r>
                      <a:r>
                        <a:rPr lang="en-US" sz="1600" kern="100" dirty="0"/>
                        <a:t>, </a:t>
                      </a:r>
                      <a:r>
                        <a:rPr lang="en-US" sz="1600" kern="100" dirty="0" err="1"/>
                        <a:t>wt</a:t>
                      </a:r>
                      <a:r>
                        <a:rPr lang="en-US" sz="1600" kern="100" dirty="0"/>
                        <a:t>%</a:t>
                      </a:r>
                      <a:endParaRPr lang="zh-CN" sz="1600" b="0" kern="100" dirty="0">
                        <a:solidFill>
                          <a:schemeClr val="tx1"/>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18.99</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20.01</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24.05</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23.93</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467957">
                <a:tc>
                  <a:txBody>
                    <a:bodyPr/>
                    <a:lstStyle/>
                    <a:p>
                      <a:pPr algn="l">
                        <a:spcAft>
                          <a:spcPts val="0"/>
                        </a:spcAft>
                      </a:pPr>
                      <a:r>
                        <a:rPr lang="zh-CN" sz="1600" kern="100" dirty="0">
                          <a:solidFill>
                            <a:srgbClr val="FF0000"/>
                          </a:solidFill>
                        </a:rPr>
                        <a:t>汽油</a:t>
                      </a:r>
                      <a:r>
                        <a:rPr lang="en-US" sz="1600" kern="100" dirty="0">
                          <a:solidFill>
                            <a:srgbClr val="FF0000"/>
                          </a:solidFill>
                        </a:rPr>
                        <a:t>+</a:t>
                      </a:r>
                      <a:r>
                        <a:rPr lang="zh-CN" sz="1600" kern="100" dirty="0">
                          <a:solidFill>
                            <a:srgbClr val="FF0000"/>
                          </a:solidFill>
                        </a:rPr>
                        <a:t>液化气</a:t>
                      </a:r>
                      <a:r>
                        <a:rPr lang="en-US" sz="1600" kern="100" dirty="0">
                          <a:solidFill>
                            <a:srgbClr val="FF0000"/>
                          </a:solidFill>
                        </a:rPr>
                        <a:t>+</a:t>
                      </a:r>
                      <a:r>
                        <a:rPr lang="zh-CN" sz="1600" kern="100" dirty="0">
                          <a:solidFill>
                            <a:srgbClr val="FF0000"/>
                          </a:solidFill>
                        </a:rPr>
                        <a:t>柴油</a:t>
                      </a:r>
                      <a:r>
                        <a:rPr lang="en-US" altLang="zh-CN" sz="1600" kern="100" dirty="0" err="1">
                          <a:solidFill>
                            <a:srgbClr val="FF0000"/>
                          </a:solidFill>
                        </a:rPr>
                        <a:t>gasoline+LPG+LCO</a:t>
                      </a:r>
                      <a:r>
                        <a:rPr lang="en-US" sz="1600" kern="100" dirty="0">
                          <a:solidFill>
                            <a:srgbClr val="FF0000"/>
                          </a:solidFill>
                        </a:rPr>
                        <a:t>, </a:t>
                      </a:r>
                      <a:r>
                        <a:rPr lang="en-US" sz="1600" kern="100" dirty="0" err="1">
                          <a:solidFill>
                            <a:srgbClr val="FF0000"/>
                          </a:solidFill>
                        </a:rPr>
                        <a:t>wt</a:t>
                      </a:r>
                      <a:r>
                        <a:rPr lang="en-US" sz="1600" kern="100" dirty="0">
                          <a:solidFill>
                            <a:srgbClr val="FF0000"/>
                          </a:solidFill>
                        </a:rPr>
                        <a:t>%</a:t>
                      </a:r>
                      <a:endParaRPr lang="zh-CN" sz="1600" b="0" kern="100" dirty="0">
                        <a:solidFill>
                          <a:srgbClr val="FF0000"/>
                        </a:solidFill>
                        <a:latin typeface="Times New Roman" panose="02020603050405020304"/>
                        <a:ea typeface="微软雅黑" panose="020B0503020204020204" pitchFamily="34" charset="-122"/>
                      </a:endParaRPr>
                    </a:p>
                  </a:txBody>
                  <a:tcPr marL="66675" marR="66675" marT="0" marB="0" anchor="b"/>
                </a:tc>
                <a:tc>
                  <a:txBody>
                    <a:bodyPr/>
                    <a:lstStyle/>
                    <a:p>
                      <a:pPr algn="just"/>
                      <a:r>
                        <a:rPr lang="en-US" sz="1900" kern="100" dirty="0">
                          <a:effectLst/>
                        </a:rPr>
                        <a:t>79.90</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81.01</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82.24</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tc>
                  <a:txBody>
                    <a:bodyPr/>
                    <a:lstStyle/>
                    <a:p>
                      <a:pPr algn="just"/>
                      <a:r>
                        <a:rPr lang="en-US" sz="1900" kern="100" dirty="0">
                          <a:effectLst/>
                        </a:rPr>
                        <a:t>81.97</a:t>
                      </a:r>
                      <a:endParaRPr lang="zh-CN" sz="1900" kern="100" dirty="0">
                        <a:effectLst/>
                        <a:latin typeface="Calibri" panose="020F0502020204030204" charset="0"/>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bl>
          </a:graphicData>
        </a:graphic>
      </p:graphicFrame>
      <p:sp>
        <p:nvSpPr>
          <p:cNvPr id="9" name="椭圆 8"/>
          <p:cNvSpPr/>
          <p:nvPr/>
        </p:nvSpPr>
        <p:spPr>
          <a:xfrm>
            <a:off x="3172764" y="3341145"/>
            <a:ext cx="8230341" cy="478996"/>
          </a:xfrm>
          <a:prstGeom prst="ellipse">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椭圆 12"/>
          <p:cNvSpPr/>
          <p:nvPr/>
        </p:nvSpPr>
        <p:spPr>
          <a:xfrm>
            <a:off x="3307236" y="6086101"/>
            <a:ext cx="8095869" cy="536584"/>
          </a:xfrm>
          <a:prstGeom prst="ellipse">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2901946" y="1182677"/>
            <a:ext cx="7588940" cy="1015663"/>
          </a:xfrm>
          <a:prstGeom prst="rect">
            <a:avLst/>
          </a:prstGeom>
          <a:noFill/>
          <a:ln w="38100">
            <a:solidFill>
              <a:srgbClr val="FF6600"/>
            </a:solidFill>
            <a:prstDash val="dash"/>
          </a:ln>
        </p:spPr>
        <p:txBody>
          <a:bodyPr wrap="square">
            <a:spAutoFit/>
          </a:bodyPr>
          <a:lstStyle>
            <a:defPPr>
              <a:defRPr lang="zh-CN"/>
            </a:defPPr>
            <a:lvl1pPr>
              <a:defRPr sz="1600">
                <a:solidFill>
                  <a:srgbClr val="FF0000"/>
                </a:solidFill>
              </a:defRPr>
            </a:lvl1pPr>
          </a:lstStyle>
          <a:p>
            <a:pPr marL="285744" indent="-285744">
              <a:buFont typeface="Wingdings" panose="05000000000000000000" pitchFamily="2" charset="2"/>
              <a:buChar char="ü"/>
            </a:pPr>
            <a:r>
              <a:rPr lang="zh-CN"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催化剂转化率提高</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Conversion Rate Increase 1-5%</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buFont typeface="Wingdings" panose="05000000000000000000" pitchFamily="2" charset="2"/>
              <a:buChar char="ü"/>
            </a:pPr>
            <a:r>
              <a:rPr lang="zh-CN"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高附加值的液化气</a:t>
            </a: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汽油</a:t>
            </a: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柴油的总收率提高</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1~2.5% </a:t>
            </a: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Total yield increased by1-2.5%</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4" name="文本框 3">
            <a:extLst>
              <a:ext uri="{FF2B5EF4-FFF2-40B4-BE49-F238E27FC236}">
                <a16:creationId xmlns:a16="http://schemas.microsoft.com/office/drawing/2014/main" id="{209973C2-7B8B-E6EB-9746-6A5A25BCF30D}"/>
              </a:ext>
            </a:extLst>
          </p:cNvPr>
          <p:cNvSpPr txBox="1"/>
          <p:nvPr/>
        </p:nvSpPr>
        <p:spPr>
          <a:xfrm>
            <a:off x="306754" y="225874"/>
            <a:ext cx="8333179" cy="523220"/>
          </a:xfrm>
          <a:prstGeom prst="rect">
            <a:avLst/>
          </a:prstGeom>
          <a:noFill/>
        </p:spPr>
        <p:txBody>
          <a:bodyPr wrap="none" rtlCol="0">
            <a:spAutoFit/>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石油炼制催化剂应用</a:t>
            </a:r>
            <a:r>
              <a:rPr lang="en-US" altLang="zh-CN"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Petroleum Cracking Catalysts Applications</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1322" y="396162"/>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8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稀土在丙烷脱氢</a:t>
            </a:r>
            <a:r>
              <a:rPr 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(PDH)</a:t>
            </a:r>
            <a:r>
              <a:rPr lang="en-US" sz="28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领域的应用</a:t>
            </a:r>
            <a:r>
              <a:rPr 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p>
          <a:p>
            <a:pPr>
              <a:lnSpc>
                <a:spcPct val="125000"/>
              </a:lnSpc>
              <a:defRPr/>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Poppins"/>
              </a:rPr>
              <a:t>Application of Rare Earths in Propane Dehydrogenation (PDH)</a:t>
            </a:r>
            <a:endPar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l">
              <a:lnSpc>
                <a:spcPct val="125000"/>
              </a:lnSpc>
              <a:defRPr/>
            </a:pPr>
            <a:endParaRPr 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08" y="1935975"/>
            <a:ext cx="355600" cy="355600"/>
          </a:xfrm>
          <a:prstGeom prst="rect">
            <a:avLst/>
          </a:prstGeom>
        </p:spPr>
      </p:pic>
      <p:sp>
        <p:nvSpPr>
          <p:cNvPr id="5" name="AutoShape 5"/>
          <p:cNvSpPr/>
          <p:nvPr/>
        </p:nvSpPr>
        <p:spPr>
          <a:xfrm>
            <a:off x="734008" y="1910575"/>
            <a:ext cx="4826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核心作用：关键助剂</a:t>
            </a:r>
            <a:r>
              <a:rPr lang="en-US" altLang="zh-CN" sz="1100" b="1" dirty="0">
                <a:solidFill>
                  <a:srgbClr val="0095E0"/>
                </a:solidFill>
                <a:latin typeface="微软雅黑"/>
                <a:ea typeface="微软雅黑"/>
                <a:cs typeface="微软雅黑"/>
                <a:sym typeface="微软雅黑"/>
              </a:rPr>
              <a:t> Core Role: Key Promoter</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AutoShape 6"/>
          <p:cNvSpPr/>
          <p:nvPr/>
        </p:nvSpPr>
        <p:spPr>
          <a:xfrm>
            <a:off x="276807" y="2337150"/>
            <a:ext cx="11474118"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稀土元素（如镧La、铈Ce）主要作为助剂添加到铂（Pt）基或铬（Cr）基催化剂中，优化催化性能。</a:t>
            </a:r>
            <a:r>
              <a:rPr lang="en-US" altLang="zh-CN" sz="1200" dirty="0" err="1">
                <a:solidFill>
                  <a:srgbClr val="595959"/>
                </a:solidFill>
                <a:latin typeface="Times New Roman"/>
                <a:ea typeface="Times New Roman"/>
                <a:cs typeface="Times New Roman"/>
                <a:sym typeface="Times New Roman"/>
              </a:rPr>
              <a:t>Rare</a:t>
            </a:r>
            <a:r>
              <a:rPr lang="en-US" altLang="zh-CN" sz="1200" dirty="0">
                <a:solidFill>
                  <a:srgbClr val="595959"/>
                </a:solidFill>
                <a:latin typeface="Times New Roman"/>
                <a:ea typeface="Times New Roman"/>
                <a:cs typeface="Times New Roman"/>
                <a:sym typeface="Times New Roman"/>
              </a:rPr>
              <a:t> earths (La, Ce) are added as promoters to Pt or Cr-based catalysts to optimize the overall catalytic performance.</a:t>
            </a:r>
            <a:endParaRPr lang="en-US" altLang="zh-CN" sz="1100" dirty="0"/>
          </a:p>
        </p:txBody>
      </p: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808" y="3063339"/>
            <a:ext cx="355600" cy="355600"/>
          </a:xfrm>
          <a:prstGeom prst="rect">
            <a:avLst/>
          </a:prstGeom>
        </p:spPr>
      </p:pic>
      <p:sp>
        <p:nvSpPr>
          <p:cNvPr id="8" name="AutoShape 8"/>
          <p:cNvSpPr/>
          <p:nvPr/>
        </p:nvSpPr>
        <p:spPr>
          <a:xfrm>
            <a:off x="734008" y="3037939"/>
            <a:ext cx="4826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主要优势</a:t>
            </a:r>
            <a:r>
              <a:rPr lang="en-US" altLang="zh-CN" sz="1100" b="1" dirty="0" err="1">
                <a:solidFill>
                  <a:srgbClr val="0095E0"/>
                </a:solidFill>
                <a:latin typeface="微软雅黑"/>
                <a:ea typeface="微软雅黑"/>
                <a:cs typeface="微软雅黑"/>
                <a:sym typeface="微软雅黑"/>
              </a:rPr>
              <a:t>Main</a:t>
            </a:r>
            <a:r>
              <a:rPr lang="en-US" altLang="zh-CN" sz="1100" b="1" dirty="0">
                <a:solidFill>
                  <a:srgbClr val="0095E0"/>
                </a:solidFill>
                <a:latin typeface="微软雅黑"/>
                <a:ea typeface="微软雅黑"/>
                <a:cs typeface="微软雅黑"/>
                <a:sym typeface="微软雅黑"/>
              </a:rPr>
              <a:t> Advantages</a:t>
            </a:r>
            <a:endParaRPr lang="en-US" altLang="zh-CN" sz="800" dirty="0"/>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808" y="3546929"/>
            <a:ext cx="254000" cy="254000"/>
          </a:xfrm>
          <a:prstGeom prst="rect">
            <a:avLst/>
          </a:prstGeom>
        </p:spPr>
      </p:pic>
      <p:sp>
        <p:nvSpPr>
          <p:cNvPr id="10" name="AutoShape 10"/>
          <p:cNvSpPr/>
          <p:nvPr/>
        </p:nvSpPr>
        <p:spPr>
          <a:xfrm>
            <a:off x="632407" y="3521529"/>
            <a:ext cx="11118518"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提升稳定性：</a:t>
            </a: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抑制活性金属烧结和积碳失活，延长寿命</a:t>
            </a:r>
            <a:r>
              <a:rPr lang="en-US" sz="1600" b="0" i="0" u="none" strike="noStrike" dirty="0">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p>
          <a:p>
            <a:pPr>
              <a:lnSpc>
                <a:spcPct val="125000"/>
              </a:lnSpc>
              <a:defRPr/>
            </a:pPr>
            <a:r>
              <a:rPr lang="en-US" altLang="zh-CN" sz="1600" b="1" dirty="0">
                <a:solidFill>
                  <a:srgbClr val="333333"/>
                </a:solidFill>
                <a:latin typeface="Times New Roman"/>
                <a:ea typeface="Times New Roman"/>
                <a:cs typeface="Times New Roman"/>
                <a:sym typeface="Times New Roman"/>
              </a:rPr>
              <a:t>Enhanced </a:t>
            </a:r>
            <a:r>
              <a:rPr lang="en-US" altLang="zh-CN" sz="1600" b="1" dirty="0" err="1">
                <a:solidFill>
                  <a:srgbClr val="333333"/>
                </a:solidFill>
                <a:latin typeface="Times New Roman"/>
                <a:ea typeface="Times New Roman"/>
                <a:cs typeface="Times New Roman"/>
                <a:sym typeface="Times New Roman"/>
              </a:rPr>
              <a:t>Stability:</a:t>
            </a:r>
            <a:r>
              <a:rPr lang="en-US" altLang="zh-CN" sz="1200" dirty="0" err="1">
                <a:solidFill>
                  <a:srgbClr val="666666"/>
                </a:solidFill>
                <a:latin typeface="Times New Roman"/>
                <a:ea typeface="Times New Roman"/>
                <a:cs typeface="Times New Roman"/>
                <a:sym typeface="Times New Roman"/>
              </a:rPr>
              <a:t>Inhibits</a:t>
            </a:r>
            <a:r>
              <a:rPr lang="en-US" altLang="zh-CN" sz="1200" dirty="0">
                <a:solidFill>
                  <a:srgbClr val="666666"/>
                </a:solidFill>
                <a:latin typeface="Times New Roman"/>
                <a:ea typeface="Times New Roman"/>
                <a:cs typeface="Times New Roman"/>
                <a:sym typeface="Times New Roman"/>
              </a:rPr>
              <a:t> metal sintering and coking, significantly extending the service life of the catalyst.</a:t>
            </a:r>
            <a:endParaRPr lang="en-US" altLang="zh-CN" sz="1200" dirty="0"/>
          </a:p>
        </p:txBody>
      </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808" y="4178499"/>
            <a:ext cx="254000" cy="254000"/>
          </a:xfrm>
          <a:prstGeom prst="rect">
            <a:avLst/>
          </a:prstGeom>
        </p:spPr>
      </p:pic>
      <p:sp>
        <p:nvSpPr>
          <p:cNvPr id="12" name="AutoShape 12"/>
          <p:cNvSpPr/>
          <p:nvPr/>
        </p:nvSpPr>
        <p:spPr>
          <a:xfrm>
            <a:off x="632406" y="4293058"/>
            <a:ext cx="11118519"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增强活性与选择性：</a:t>
            </a: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调变电子结构和酸性位点，提高转化率</a:t>
            </a:r>
            <a:r>
              <a:rPr lang="en-US" sz="1600" b="0" i="0" u="none" strike="noStrike" dirty="0">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p>
          <a:p>
            <a:pPr>
              <a:lnSpc>
                <a:spcPct val="125000"/>
              </a:lnSpc>
              <a:defRPr/>
            </a:pPr>
            <a:r>
              <a:rPr lang="en-US" altLang="zh-CN" sz="1600" b="1" dirty="0">
                <a:solidFill>
                  <a:srgbClr val="333333"/>
                </a:solidFill>
                <a:latin typeface="Times New Roman"/>
                <a:ea typeface="Times New Roman"/>
                <a:cs typeface="Times New Roman"/>
                <a:sym typeface="Times New Roman"/>
              </a:rPr>
              <a:t>Activity &amp; </a:t>
            </a:r>
            <a:r>
              <a:rPr lang="en-US" altLang="zh-CN" sz="1600" b="1" dirty="0" err="1">
                <a:solidFill>
                  <a:srgbClr val="333333"/>
                </a:solidFill>
                <a:latin typeface="Times New Roman"/>
                <a:ea typeface="Times New Roman"/>
                <a:cs typeface="Times New Roman"/>
                <a:sym typeface="Times New Roman"/>
              </a:rPr>
              <a:t>Selectivity:</a:t>
            </a:r>
            <a:r>
              <a:rPr lang="en-US" altLang="zh-CN" sz="1200" dirty="0" err="1">
                <a:solidFill>
                  <a:srgbClr val="666666"/>
                </a:solidFill>
                <a:latin typeface="Times New Roman"/>
                <a:ea typeface="Times New Roman"/>
                <a:cs typeface="Times New Roman"/>
                <a:sym typeface="Times New Roman"/>
              </a:rPr>
              <a:t>Modulates</a:t>
            </a:r>
            <a:r>
              <a:rPr lang="en-US" altLang="zh-CN" sz="1200" dirty="0">
                <a:solidFill>
                  <a:srgbClr val="666666"/>
                </a:solidFill>
                <a:latin typeface="Times New Roman"/>
                <a:ea typeface="Times New Roman"/>
                <a:cs typeface="Times New Roman"/>
                <a:sym typeface="Times New Roman"/>
              </a:rPr>
              <a:t> electronic structure and acidic sites to achieve higher propylene conversion efficiency.</a:t>
            </a:r>
            <a:endParaRPr lang="en-US" altLang="zh-CN" sz="1600" dirty="0"/>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6808" y="4822426"/>
            <a:ext cx="254000" cy="254000"/>
          </a:xfrm>
          <a:prstGeom prst="rect">
            <a:avLst/>
          </a:prstGeom>
        </p:spPr>
      </p:pic>
      <p:sp>
        <p:nvSpPr>
          <p:cNvPr id="14" name="AutoShape 14"/>
          <p:cNvSpPr/>
          <p:nvPr/>
        </p:nvSpPr>
        <p:spPr>
          <a:xfrm>
            <a:off x="632406" y="5095608"/>
            <a:ext cx="11118519"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改善抗积碳能力：</a:t>
            </a: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利用储氧能力促进积碳前驱体氧化消除</a:t>
            </a:r>
            <a:r>
              <a:rPr lang="en-US" sz="1600" b="0" i="0" u="none" strike="noStrike" dirty="0">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p>
          <a:p>
            <a:pPr>
              <a:lnSpc>
                <a:spcPct val="125000"/>
              </a:lnSpc>
              <a:defRPr/>
            </a:pPr>
            <a:r>
              <a:rPr lang="en-US" altLang="zh-CN" sz="1600" b="1" dirty="0">
                <a:solidFill>
                  <a:srgbClr val="333333"/>
                </a:solidFill>
                <a:latin typeface="Times New Roman"/>
                <a:cs typeface="Times New Roman"/>
              </a:rPr>
              <a:t>Improvement of anti-coking performance: </a:t>
            </a:r>
            <a:r>
              <a:rPr lang="en-US" altLang="zh-CN" sz="1200" dirty="0">
                <a:solidFill>
                  <a:srgbClr val="666666"/>
                </a:solidFill>
                <a:latin typeface="Times New Roman"/>
                <a:cs typeface="Times New Roman"/>
              </a:rPr>
              <a:t>Utilizing oxygen storage capacity to promote the oxidation and elimination of coke precursors.</a:t>
            </a:r>
          </a:p>
          <a:p>
            <a:pPr indent="0" algn="l">
              <a:lnSpc>
                <a:spcPct val="125000"/>
              </a:lnSpc>
              <a:defRPr/>
            </a:pP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Picture 1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6808" y="5632738"/>
            <a:ext cx="355600" cy="355600"/>
          </a:xfrm>
          <a:prstGeom prst="rect">
            <a:avLst/>
          </a:prstGeom>
        </p:spPr>
      </p:pic>
      <p:sp>
        <p:nvSpPr>
          <p:cNvPr id="16" name="AutoShape 16"/>
          <p:cNvSpPr/>
          <p:nvPr/>
        </p:nvSpPr>
        <p:spPr>
          <a:xfrm>
            <a:off x="734008" y="5607338"/>
            <a:ext cx="4826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应用现状</a:t>
            </a:r>
            <a:r>
              <a:rPr lang="en-US" altLang="zh-CN" sz="1100" b="1" dirty="0" err="1">
                <a:solidFill>
                  <a:srgbClr val="0095E0"/>
                </a:solidFill>
                <a:latin typeface="微软雅黑"/>
                <a:ea typeface="微软雅黑"/>
                <a:cs typeface="微软雅黑"/>
                <a:sym typeface="微软雅黑"/>
              </a:rPr>
              <a:t>Application</a:t>
            </a:r>
            <a:r>
              <a:rPr lang="en-US" altLang="zh-CN" sz="1100" b="1" dirty="0">
                <a:solidFill>
                  <a:srgbClr val="0095E0"/>
                </a:solidFill>
                <a:latin typeface="微软雅黑"/>
                <a:ea typeface="微软雅黑"/>
                <a:cs typeface="微软雅黑"/>
                <a:sym typeface="微软雅黑"/>
              </a:rPr>
              <a:t> Status</a:t>
            </a:r>
            <a:endParaRPr lang="en-US" altLang="zh-CN" sz="800" dirty="0"/>
          </a:p>
        </p:txBody>
      </p:sp>
      <p:sp>
        <p:nvSpPr>
          <p:cNvPr id="17" name="AutoShape 17"/>
          <p:cNvSpPr/>
          <p:nvPr/>
        </p:nvSpPr>
        <p:spPr>
          <a:xfrm>
            <a:off x="276806" y="6013738"/>
            <a:ext cx="11474119" cy="700028"/>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主流技术（如Oleflex、Catofin）均</a:t>
            </a:r>
            <a:r>
              <a:rPr lang="zh-CN" altLang="en-US" sz="1600" dirty="0">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可</a:t>
            </a:r>
            <a:r>
              <a:rPr lang="en-US" sz="1600" b="0" i="0" u="none" strike="noStrike" dirty="0" err="1">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引入稀土助剂，实现高效稳定的丙烯生产。</a:t>
            </a:r>
            <a:r>
              <a:rPr lang="en-US" altLang="zh-CN" sz="1200" dirty="0" err="1">
                <a:solidFill>
                  <a:srgbClr val="595959"/>
                </a:solidFill>
                <a:latin typeface="Times New Roman"/>
                <a:ea typeface="Times New Roman"/>
                <a:cs typeface="Times New Roman"/>
                <a:sym typeface="Times New Roman"/>
              </a:rPr>
              <a:t>Mainstream</a:t>
            </a:r>
            <a:r>
              <a:rPr lang="en-US" altLang="zh-CN" sz="1200" dirty="0">
                <a:solidFill>
                  <a:srgbClr val="595959"/>
                </a:solidFill>
                <a:latin typeface="Times New Roman"/>
                <a:ea typeface="Times New Roman"/>
                <a:cs typeface="Times New Roman"/>
                <a:sym typeface="Times New Roman"/>
              </a:rPr>
              <a:t> industrial technologies (e.g., </a:t>
            </a:r>
            <a:r>
              <a:rPr lang="en-US" altLang="zh-CN" sz="1200" dirty="0" err="1">
                <a:solidFill>
                  <a:srgbClr val="595959"/>
                </a:solidFill>
                <a:latin typeface="Times New Roman"/>
                <a:ea typeface="Times New Roman"/>
                <a:cs typeface="Times New Roman"/>
                <a:sym typeface="Times New Roman"/>
              </a:rPr>
              <a:t>Oleflex</a:t>
            </a:r>
            <a:r>
              <a:rPr lang="en-US" altLang="zh-CN" sz="1200" dirty="0">
                <a:solidFill>
                  <a:srgbClr val="595959"/>
                </a:solidFill>
                <a:latin typeface="Times New Roman"/>
                <a:ea typeface="Times New Roman"/>
                <a:cs typeface="Times New Roman"/>
                <a:sym typeface="Times New Roman"/>
              </a:rPr>
              <a:t> &amp; </a:t>
            </a:r>
            <a:r>
              <a:rPr lang="en-US" altLang="zh-CN" sz="1200" dirty="0" err="1">
                <a:solidFill>
                  <a:srgbClr val="595959"/>
                </a:solidFill>
                <a:latin typeface="Times New Roman"/>
                <a:ea typeface="Times New Roman"/>
                <a:cs typeface="Times New Roman"/>
                <a:sym typeface="Times New Roman"/>
              </a:rPr>
              <a:t>Catofin</a:t>
            </a:r>
            <a:r>
              <a:rPr lang="en-US" altLang="zh-CN" sz="1200" dirty="0">
                <a:solidFill>
                  <a:srgbClr val="595959"/>
                </a:solidFill>
                <a:latin typeface="Times New Roman"/>
                <a:ea typeface="Times New Roman"/>
                <a:cs typeface="Times New Roman"/>
                <a:sym typeface="Times New Roman"/>
              </a:rPr>
              <a:t>) widely incorporate rare earth promoters for efficient and stable propylene production.</a:t>
            </a:r>
            <a:endParaRPr lang="en-US" altLang="zh-CN" sz="1100" dirty="0"/>
          </a:p>
        </p:txBody>
      </p:sp>
      <p:sp>
        <p:nvSpPr>
          <p:cNvPr id="3" name="任意多边形 8">
            <a:extLst>
              <a:ext uri="{FF2B5EF4-FFF2-40B4-BE49-F238E27FC236}">
                <a16:creationId xmlns:a16="http://schemas.microsoft.com/office/drawing/2014/main" id="{F015A928-6664-47EC-6EA1-2661F8781CB0}"/>
              </a:ext>
            </a:extLst>
          </p:cNvPr>
          <p:cNvSpPr/>
          <p:nvPr/>
        </p:nvSpPr>
        <p:spPr>
          <a:xfrm>
            <a:off x="9135974" y="1310939"/>
            <a:ext cx="715798" cy="715798"/>
          </a:xfrm>
          <a:custGeom>
            <a:avLst/>
            <a:gdLst>
              <a:gd name="connsiteX0" fmla="*/ 0 w 954397"/>
              <a:gd name="connsiteY0" fmla="*/ 477199 h 954397"/>
              <a:gd name="connsiteX1" fmla="*/ 477199 w 954397"/>
              <a:gd name="connsiteY1" fmla="*/ 0 h 954397"/>
              <a:gd name="connsiteX2" fmla="*/ 954398 w 954397"/>
              <a:gd name="connsiteY2" fmla="*/ 477199 h 954397"/>
              <a:gd name="connsiteX3" fmla="*/ 477199 w 954397"/>
              <a:gd name="connsiteY3" fmla="*/ 954398 h 954397"/>
              <a:gd name="connsiteX4" fmla="*/ 0 w 954397"/>
              <a:gd name="connsiteY4" fmla="*/ 477199 h 954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397" h="954397">
                <a:moveTo>
                  <a:pt x="0" y="477199"/>
                </a:moveTo>
                <a:cubicBezTo>
                  <a:pt x="0" y="213649"/>
                  <a:pt x="213649" y="0"/>
                  <a:pt x="477199" y="0"/>
                </a:cubicBezTo>
                <a:cubicBezTo>
                  <a:pt x="740749" y="0"/>
                  <a:pt x="954398" y="213649"/>
                  <a:pt x="954398" y="477199"/>
                </a:cubicBezTo>
                <a:cubicBezTo>
                  <a:pt x="954398" y="740749"/>
                  <a:pt x="740749" y="954398"/>
                  <a:pt x="477199" y="954398"/>
                </a:cubicBezTo>
                <a:cubicBezTo>
                  <a:pt x="213649" y="954398"/>
                  <a:pt x="0" y="740749"/>
                  <a:pt x="0" y="477199"/>
                </a:cubicBezTo>
                <a:close/>
              </a:path>
            </a:pathLst>
          </a:cu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829" tIns="124829" rIns="124829" bIns="124829" numCol="1" spcCol="1270" anchor="ctr" anchorCtr="0">
            <a:noAutofit/>
          </a:bodyPr>
          <a:lstStyle/>
          <a:p>
            <a:pPr algn="ctr" defTabSz="700088">
              <a:lnSpc>
                <a:spcPct val="90000"/>
              </a:lnSpc>
              <a:spcBef>
                <a:spcPct val="0"/>
              </a:spcBef>
              <a:spcAft>
                <a:spcPct val="35000"/>
              </a:spcAft>
            </a:pPr>
            <a:r>
              <a:rPr lang="zh-CN" altLang="en-US" sz="15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氢气</a:t>
            </a:r>
            <a:r>
              <a:rPr lang="en-US" altLang="zh-CN" sz="15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1575" baseline="-25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1575" baseline="-25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任意多边形 9">
            <a:extLst>
              <a:ext uri="{FF2B5EF4-FFF2-40B4-BE49-F238E27FC236}">
                <a16:creationId xmlns:a16="http://schemas.microsoft.com/office/drawing/2014/main" id="{FEB63B08-D33F-1231-71C8-9A9295451CB1}"/>
              </a:ext>
            </a:extLst>
          </p:cNvPr>
          <p:cNvSpPr/>
          <p:nvPr/>
        </p:nvSpPr>
        <p:spPr>
          <a:xfrm>
            <a:off x="8623140" y="1461256"/>
            <a:ext cx="415163" cy="415163"/>
          </a:xfrm>
          <a:custGeom>
            <a:avLst/>
            <a:gdLst>
              <a:gd name="connsiteX0" fmla="*/ 73373 w 553550"/>
              <a:gd name="connsiteY0" fmla="*/ 211678 h 553550"/>
              <a:gd name="connsiteX1" fmla="*/ 211678 w 553550"/>
              <a:gd name="connsiteY1" fmla="*/ 211678 h 553550"/>
              <a:gd name="connsiteX2" fmla="*/ 211678 w 553550"/>
              <a:gd name="connsiteY2" fmla="*/ 73373 h 553550"/>
              <a:gd name="connsiteX3" fmla="*/ 341872 w 553550"/>
              <a:gd name="connsiteY3" fmla="*/ 73373 h 553550"/>
              <a:gd name="connsiteX4" fmla="*/ 341872 w 553550"/>
              <a:gd name="connsiteY4" fmla="*/ 211678 h 553550"/>
              <a:gd name="connsiteX5" fmla="*/ 480177 w 553550"/>
              <a:gd name="connsiteY5" fmla="*/ 211678 h 553550"/>
              <a:gd name="connsiteX6" fmla="*/ 480177 w 553550"/>
              <a:gd name="connsiteY6" fmla="*/ 341872 h 553550"/>
              <a:gd name="connsiteX7" fmla="*/ 341872 w 553550"/>
              <a:gd name="connsiteY7" fmla="*/ 341872 h 553550"/>
              <a:gd name="connsiteX8" fmla="*/ 341872 w 553550"/>
              <a:gd name="connsiteY8" fmla="*/ 480177 h 553550"/>
              <a:gd name="connsiteX9" fmla="*/ 211678 w 553550"/>
              <a:gd name="connsiteY9" fmla="*/ 480177 h 553550"/>
              <a:gd name="connsiteX10" fmla="*/ 211678 w 553550"/>
              <a:gd name="connsiteY10" fmla="*/ 341872 h 553550"/>
              <a:gd name="connsiteX11" fmla="*/ 73373 w 553550"/>
              <a:gd name="connsiteY11" fmla="*/ 341872 h 553550"/>
              <a:gd name="connsiteX12" fmla="*/ 73373 w 553550"/>
              <a:gd name="connsiteY12" fmla="*/ 211678 h 5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3550" h="553550">
                <a:moveTo>
                  <a:pt x="73373" y="211678"/>
                </a:moveTo>
                <a:lnTo>
                  <a:pt x="211678" y="211678"/>
                </a:lnTo>
                <a:lnTo>
                  <a:pt x="211678" y="73373"/>
                </a:lnTo>
                <a:lnTo>
                  <a:pt x="341872" y="73373"/>
                </a:lnTo>
                <a:lnTo>
                  <a:pt x="341872" y="211678"/>
                </a:lnTo>
                <a:lnTo>
                  <a:pt x="480177" y="211678"/>
                </a:lnTo>
                <a:lnTo>
                  <a:pt x="480177" y="341872"/>
                </a:lnTo>
                <a:lnTo>
                  <a:pt x="341872" y="341872"/>
                </a:lnTo>
                <a:lnTo>
                  <a:pt x="341872" y="480177"/>
                </a:lnTo>
                <a:lnTo>
                  <a:pt x="211678" y="480177"/>
                </a:lnTo>
                <a:lnTo>
                  <a:pt x="211678" y="341872"/>
                </a:lnTo>
                <a:lnTo>
                  <a:pt x="73373" y="341872"/>
                </a:lnTo>
                <a:lnTo>
                  <a:pt x="73373" y="21167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5030" tIns="158759" rIns="55030" bIns="158759" numCol="1" spcCol="1270" anchor="ctr" anchorCtr="0">
            <a:noAutofit/>
          </a:bodyPr>
          <a:lstStyle/>
          <a:p>
            <a:pPr algn="ctr" defTabSz="300038">
              <a:lnSpc>
                <a:spcPct val="90000"/>
              </a:lnSpc>
              <a:spcBef>
                <a:spcPct val="0"/>
              </a:spcBef>
              <a:spcAft>
                <a:spcPct val="35000"/>
              </a:spcAft>
            </a:pPr>
            <a:endParaRPr lang="zh-CN" altLang="en-US" sz="6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任意多边形 11">
            <a:extLst>
              <a:ext uri="{FF2B5EF4-FFF2-40B4-BE49-F238E27FC236}">
                <a16:creationId xmlns:a16="http://schemas.microsoft.com/office/drawing/2014/main" id="{7FF291C7-4FE2-9972-90BC-14C47DC64502}"/>
              </a:ext>
            </a:extLst>
          </p:cNvPr>
          <p:cNvSpPr/>
          <p:nvPr/>
        </p:nvSpPr>
        <p:spPr>
          <a:xfrm>
            <a:off x="7809672" y="1310939"/>
            <a:ext cx="715798" cy="715798"/>
          </a:xfrm>
          <a:custGeom>
            <a:avLst/>
            <a:gdLst>
              <a:gd name="connsiteX0" fmla="*/ 0 w 954397"/>
              <a:gd name="connsiteY0" fmla="*/ 477199 h 954397"/>
              <a:gd name="connsiteX1" fmla="*/ 477199 w 954397"/>
              <a:gd name="connsiteY1" fmla="*/ 0 h 954397"/>
              <a:gd name="connsiteX2" fmla="*/ 954398 w 954397"/>
              <a:gd name="connsiteY2" fmla="*/ 477199 h 954397"/>
              <a:gd name="connsiteX3" fmla="*/ 477199 w 954397"/>
              <a:gd name="connsiteY3" fmla="*/ 954398 h 954397"/>
              <a:gd name="connsiteX4" fmla="*/ 0 w 954397"/>
              <a:gd name="connsiteY4" fmla="*/ 477199 h 954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397" h="954397">
                <a:moveTo>
                  <a:pt x="0" y="477199"/>
                </a:moveTo>
                <a:cubicBezTo>
                  <a:pt x="0" y="213649"/>
                  <a:pt x="213649" y="0"/>
                  <a:pt x="477199" y="0"/>
                </a:cubicBezTo>
                <a:cubicBezTo>
                  <a:pt x="740749" y="0"/>
                  <a:pt x="954398" y="213649"/>
                  <a:pt x="954398" y="477199"/>
                </a:cubicBezTo>
                <a:cubicBezTo>
                  <a:pt x="954398" y="740749"/>
                  <a:pt x="740749" y="954398"/>
                  <a:pt x="477199" y="954398"/>
                </a:cubicBezTo>
                <a:cubicBezTo>
                  <a:pt x="213649" y="954398"/>
                  <a:pt x="0" y="740749"/>
                  <a:pt x="0" y="477199"/>
                </a:cubicBez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829" tIns="124829" rIns="124829" bIns="124829" numCol="1" spcCol="1270" anchor="ctr" anchorCtr="0">
            <a:noAutofit/>
          </a:bodyPr>
          <a:lstStyle/>
          <a:p>
            <a:pPr algn="ctr" defTabSz="700088">
              <a:lnSpc>
                <a:spcPct val="90000"/>
              </a:lnSpc>
              <a:spcBef>
                <a:spcPct val="0"/>
              </a:spcBef>
              <a:spcAft>
                <a:spcPct val="35000"/>
              </a:spcAft>
            </a:pPr>
            <a:r>
              <a:rPr lang="zh-CN" altLang="en-US" sz="15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丙烯</a:t>
            </a:r>
            <a:endParaRPr lang="en-US" altLang="zh-CN" sz="15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defTabSz="700088">
              <a:lnSpc>
                <a:spcPct val="90000"/>
              </a:lnSpc>
              <a:spcBef>
                <a:spcPct val="0"/>
              </a:spcBef>
              <a:spcAft>
                <a:spcPct val="35000"/>
              </a:spcAft>
            </a:pPr>
            <a:r>
              <a:rPr lang="en-US" altLang="zh-CN" sz="1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Propylene</a:t>
            </a:r>
            <a:endParaRPr lang="zh-CN" altLang="en-US" sz="1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任意多边形 12">
            <a:extLst>
              <a:ext uri="{FF2B5EF4-FFF2-40B4-BE49-F238E27FC236}">
                <a16:creationId xmlns:a16="http://schemas.microsoft.com/office/drawing/2014/main" id="{B711C772-40EF-E2A8-BA65-610E86B5B0E8}"/>
              </a:ext>
            </a:extLst>
          </p:cNvPr>
          <p:cNvSpPr/>
          <p:nvPr/>
        </p:nvSpPr>
        <p:spPr>
          <a:xfrm rot="10774961" flipH="1">
            <a:off x="6680012" y="1354304"/>
            <a:ext cx="1031978" cy="623412"/>
          </a:xfrm>
          <a:custGeom>
            <a:avLst/>
            <a:gdLst>
              <a:gd name="connsiteX0" fmla="*/ 0 w 1784754"/>
              <a:gd name="connsiteY0" fmla="*/ 166243 h 831216"/>
              <a:gd name="connsiteX1" fmla="*/ 1369146 w 1784754"/>
              <a:gd name="connsiteY1" fmla="*/ 166243 h 831216"/>
              <a:gd name="connsiteX2" fmla="*/ 1369146 w 1784754"/>
              <a:gd name="connsiteY2" fmla="*/ 0 h 831216"/>
              <a:gd name="connsiteX3" fmla="*/ 1784754 w 1784754"/>
              <a:gd name="connsiteY3" fmla="*/ 415608 h 831216"/>
              <a:gd name="connsiteX4" fmla="*/ 1369146 w 1784754"/>
              <a:gd name="connsiteY4" fmla="*/ 831216 h 831216"/>
              <a:gd name="connsiteX5" fmla="*/ 1369146 w 1784754"/>
              <a:gd name="connsiteY5" fmla="*/ 664973 h 831216"/>
              <a:gd name="connsiteX6" fmla="*/ 0 w 1784754"/>
              <a:gd name="connsiteY6" fmla="*/ 664973 h 831216"/>
              <a:gd name="connsiteX7" fmla="*/ 0 w 1784754"/>
              <a:gd name="connsiteY7" fmla="*/ 166243 h 8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754" h="831216">
                <a:moveTo>
                  <a:pt x="0" y="166243"/>
                </a:moveTo>
                <a:lnTo>
                  <a:pt x="1369146" y="166243"/>
                </a:lnTo>
                <a:lnTo>
                  <a:pt x="1369146" y="0"/>
                </a:lnTo>
                <a:lnTo>
                  <a:pt x="1784754" y="415608"/>
                </a:lnTo>
                <a:lnTo>
                  <a:pt x="1369146" y="831216"/>
                </a:lnTo>
                <a:lnTo>
                  <a:pt x="1369146" y="664973"/>
                </a:lnTo>
                <a:lnTo>
                  <a:pt x="0" y="664973"/>
                </a:lnTo>
                <a:lnTo>
                  <a:pt x="0" y="16624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24682" rIns="187024" bIns="124682" numCol="1" spcCol="1270" anchor="ctr" anchorCtr="0">
            <a:noAutofit/>
          </a:bodyPr>
          <a:lstStyle/>
          <a:p>
            <a:pPr algn="ctr" defTabSz="1233488">
              <a:lnSpc>
                <a:spcPct val="90000"/>
              </a:lnSpc>
              <a:spcBef>
                <a:spcPct val="0"/>
              </a:spcBef>
              <a:spcAft>
                <a:spcPct val="35000"/>
              </a:spcAft>
            </a:pPr>
            <a:endParaRPr lang="zh-CN" altLang="en-US" sz="2775"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任意多边形 13">
            <a:extLst>
              <a:ext uri="{FF2B5EF4-FFF2-40B4-BE49-F238E27FC236}">
                <a16:creationId xmlns:a16="http://schemas.microsoft.com/office/drawing/2014/main" id="{D62BD6D9-5E76-ADCB-535F-AB6EB2A7E864}"/>
              </a:ext>
            </a:extLst>
          </p:cNvPr>
          <p:cNvSpPr/>
          <p:nvPr/>
        </p:nvSpPr>
        <p:spPr>
          <a:xfrm>
            <a:off x="5381108" y="1141463"/>
            <a:ext cx="1122543" cy="1054749"/>
          </a:xfrm>
          <a:custGeom>
            <a:avLst/>
            <a:gdLst>
              <a:gd name="connsiteX0" fmla="*/ 0 w 1908794"/>
              <a:gd name="connsiteY0" fmla="*/ 954397 h 1908794"/>
              <a:gd name="connsiteX1" fmla="*/ 954397 w 1908794"/>
              <a:gd name="connsiteY1" fmla="*/ 0 h 1908794"/>
              <a:gd name="connsiteX2" fmla="*/ 1908794 w 1908794"/>
              <a:gd name="connsiteY2" fmla="*/ 954397 h 1908794"/>
              <a:gd name="connsiteX3" fmla="*/ 954397 w 1908794"/>
              <a:gd name="connsiteY3" fmla="*/ 1908794 h 1908794"/>
              <a:gd name="connsiteX4" fmla="*/ 0 w 1908794"/>
              <a:gd name="connsiteY4" fmla="*/ 954397 h 190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794" h="1908794">
                <a:moveTo>
                  <a:pt x="0" y="954397"/>
                </a:moveTo>
                <a:cubicBezTo>
                  <a:pt x="0" y="427298"/>
                  <a:pt x="427298" y="0"/>
                  <a:pt x="954397" y="0"/>
                </a:cubicBezTo>
                <a:cubicBezTo>
                  <a:pt x="1481496" y="0"/>
                  <a:pt x="1908794" y="427298"/>
                  <a:pt x="1908794" y="954397"/>
                </a:cubicBezTo>
                <a:cubicBezTo>
                  <a:pt x="1908794" y="1481496"/>
                  <a:pt x="1481496" y="1908794"/>
                  <a:pt x="954397" y="1908794"/>
                </a:cubicBezTo>
                <a:cubicBezTo>
                  <a:pt x="427298" y="1908794"/>
                  <a:pt x="0" y="1481496"/>
                  <a:pt x="0" y="954397"/>
                </a:cubicBezTo>
                <a:close/>
              </a:path>
            </a:pathLst>
          </a:custGeom>
          <a:solidFill>
            <a:schemeClr val="bg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657" tIns="249657" rIns="249657" bIns="249657" numCol="1" spcCol="1270" anchor="ctr" anchorCtr="0">
            <a:noAutofit/>
          </a:bodyPr>
          <a:lstStyle/>
          <a:p>
            <a:pPr algn="ctr" defTabSz="1400175">
              <a:lnSpc>
                <a:spcPct val="90000"/>
              </a:lnSpc>
              <a:spcBef>
                <a:spcPct val="0"/>
              </a:spcBef>
              <a:spcAft>
                <a:spcPct val="35000"/>
              </a:spcAft>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丙烷</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ctr" defTabSz="1400175">
              <a:lnSpc>
                <a:spcPct val="90000"/>
              </a:lnSpc>
              <a:spcBef>
                <a:spcPct val="0"/>
              </a:spcBef>
              <a:spcAft>
                <a:spcPct val="35000"/>
              </a:spcAft>
            </a:pPr>
            <a:r>
              <a:rPr lang="en-US" altLang="zh-CN" sz="1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Propane</a:t>
            </a:r>
            <a:endParaRPr lang="zh-CN" altLang="en-US" sz="1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5" name="图片 24">
            <a:extLst>
              <a:ext uri="{FF2B5EF4-FFF2-40B4-BE49-F238E27FC236}">
                <a16:creationId xmlns:a16="http://schemas.microsoft.com/office/drawing/2014/main" id="{0F1E6ABA-682F-6BC8-02DB-A8D9D37BF4D2}"/>
              </a:ext>
            </a:extLst>
          </p:cNvPr>
          <p:cNvPicPr>
            <a:picLocks noChangeAspect="1"/>
          </p:cNvPicPr>
          <p:nvPr/>
        </p:nvPicPr>
        <p:blipFill>
          <a:blip r:embed="rId9" cstate="print">
            <a:duotone>
              <a:prstClr val="black"/>
              <a:srgbClr val="FF00FF">
                <a:tint val="45000"/>
                <a:satMod val="400000"/>
              </a:srgbClr>
            </a:duotone>
            <a:extLst>
              <a:ext uri="{BEBA8EAE-BF5A-486C-A8C5-ECC9F3942E4B}">
                <a14:imgProps xmlns:a14="http://schemas.microsoft.com/office/drawing/2010/main">
                  <a14:imgLayer r:embed="rId10">
                    <a14:imgEffect>
                      <a14:backgroundRemoval t="0" b="100000" l="1429" r="92449"/>
                    </a14:imgEffect>
                  </a14:imgLayer>
                </a14:imgProps>
              </a:ext>
              <a:ext uri="{28A0092B-C50C-407E-A947-70E740481C1C}">
                <a14:useLocalDpi xmlns:a14="http://schemas.microsoft.com/office/drawing/2010/main" val="0"/>
              </a:ext>
            </a:extLst>
          </a:blip>
          <a:stretch>
            <a:fillRect/>
          </a:stretch>
        </p:blipFill>
        <p:spPr>
          <a:xfrm>
            <a:off x="7979432" y="1772737"/>
            <a:ext cx="700625" cy="667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144" y="281670"/>
            <a:ext cx="10099227" cy="652780"/>
          </a:xfrm>
        </p:spPr>
        <p:txBody>
          <a:bodyPr>
            <a:normAutofit/>
          </a:bodyPr>
          <a:lstStyle/>
          <a:p>
            <a:r>
              <a:rPr lang="zh-CN" altLang="en-US"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丙烷脱氢应用</a:t>
            </a:r>
            <a:r>
              <a:rPr lang="en-US" altLang="zh-CN"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Propane dehydrogenation application</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Pt</a:t>
            </a:r>
            <a:r>
              <a:rPr lang="en-US" altLang="zh-CN" sz="2800" b="1" baseline="-2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RE-mz-deGa</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5938520" y="1182586"/>
            <a:ext cx="5507805" cy="5350966"/>
          </a:xfrm>
          <a:prstGeom prst="rect">
            <a:avLst/>
          </a:prstGeom>
        </p:spPr>
      </p:pic>
      <p:sp>
        <p:nvSpPr>
          <p:cNvPr id="7" name="文本框 6"/>
          <p:cNvSpPr txBox="1"/>
          <p:nvPr/>
        </p:nvSpPr>
        <p:spPr>
          <a:xfrm>
            <a:off x="958215" y="1270000"/>
            <a:ext cx="2518410" cy="646430"/>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硅酸镓</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ZSM-5</a:t>
            </a:r>
          </a:p>
          <a:p>
            <a:r>
              <a:rPr lang="en-US" altLang="zh-CN" b="1" dirty="0">
                <a:solidFill>
                  <a:srgbClr val="000000"/>
                </a:solidFill>
                <a:latin typeface="Times New Roman"/>
                <a:ea typeface="Times New Roman"/>
                <a:cs typeface="Times New Roman"/>
                <a:sym typeface="Times New Roman"/>
              </a:rPr>
              <a:t>Gallium Silicate ZSM-5</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箭头连接符 8"/>
          <p:cNvCxnSpPr/>
          <p:nvPr/>
        </p:nvCxnSpPr>
        <p:spPr>
          <a:xfrm>
            <a:off x="1590040" y="1810385"/>
            <a:ext cx="0" cy="45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738864" y="2532816"/>
            <a:ext cx="1447832" cy="369332"/>
          </a:xfrm>
          <a:prstGeom prst="rect">
            <a:avLst/>
          </a:prstGeom>
          <a:noFill/>
        </p:spPr>
        <p:txBody>
          <a:bodyPr wrap="non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Si-OH HO-Si</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4273550" y="1666875"/>
            <a:ext cx="471170" cy="923290"/>
          </a:xfrm>
          <a:prstGeom prst="rect">
            <a:avLst/>
          </a:prstGeom>
          <a:noFill/>
        </p:spPr>
        <p:txBody>
          <a:bodyPr wrap="squar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H</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4273550" y="2844800"/>
            <a:ext cx="378460" cy="923290"/>
          </a:xfrm>
          <a:prstGeom prst="rect">
            <a:avLst/>
          </a:prstGeom>
          <a:noFill/>
        </p:spPr>
        <p:txBody>
          <a:bodyPr wrap="non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H</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Si</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3" name="直接箭头连接符 12"/>
          <p:cNvCxnSpPr/>
          <p:nvPr/>
        </p:nvCxnSpPr>
        <p:spPr>
          <a:xfrm>
            <a:off x="1606670" y="3146425"/>
            <a:ext cx="0" cy="45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08197" y="3676442"/>
            <a:ext cx="5363648" cy="646331"/>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浸渍</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Pt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和稀土</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rgbClr val="000000"/>
                </a:solidFill>
                <a:latin typeface="Times New Roman"/>
                <a:ea typeface="Times New Roman"/>
                <a:cs typeface="Times New Roman"/>
                <a:sym typeface="Times New Roman"/>
              </a:rPr>
              <a:t>Impregnate with Platinum (Pt) and Rare Earth (RE)</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 name="直接箭头连接符 14"/>
          <p:cNvCxnSpPr/>
          <p:nvPr/>
        </p:nvCxnSpPr>
        <p:spPr>
          <a:xfrm>
            <a:off x="1590040" y="4295775"/>
            <a:ext cx="0" cy="45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54685" y="4984750"/>
            <a:ext cx="5303696" cy="646331"/>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还原产生</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Pt</a:t>
            </a:r>
            <a:r>
              <a:rPr lang="en-US" altLang="zh-CN"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-mz-deGa</a:t>
            </a:r>
          </a:p>
          <a:p>
            <a:r>
              <a:rPr lang="en-US" altLang="zh-CN" b="1" dirty="0">
                <a:solidFill>
                  <a:srgbClr val="000000"/>
                </a:solidFill>
                <a:latin typeface="Times New Roman"/>
                <a:ea typeface="Times New Roman"/>
                <a:cs typeface="Times New Roman"/>
                <a:sym typeface="Times New Roman"/>
              </a:rPr>
              <a:t>Reduction produces active catalyst:</a:t>
            </a:r>
            <a:r>
              <a:rPr lang="en-US" altLang="zh-CN" b="1" dirty="0">
                <a:solidFill>
                  <a:srgbClr val="D93026"/>
                </a:solidFill>
                <a:latin typeface="Times New Roman"/>
                <a:ea typeface="Times New Roman"/>
                <a:cs typeface="Times New Roman"/>
                <a:sym typeface="Times New Roman"/>
              </a:rPr>
              <a:t>Pt3RE-mz-deGa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椭圆 16"/>
          <p:cNvSpPr/>
          <p:nvPr/>
        </p:nvSpPr>
        <p:spPr>
          <a:xfrm>
            <a:off x="4001770" y="2063115"/>
            <a:ext cx="903605" cy="130873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654685" y="5949950"/>
            <a:ext cx="4587240" cy="521970"/>
          </a:xfrm>
          <a:prstGeom prst="rect">
            <a:avLst/>
          </a:prstGeom>
          <a:noFill/>
        </p:spPr>
        <p:txBody>
          <a:bodyPr wrap="square" rtlCol="0" anchor="t">
            <a:spAutoFit/>
          </a:bodyPr>
          <a:lstStyle/>
          <a:p>
            <a:r>
              <a:rPr lang="en-US" altLang="zh-CN" sz="1400" b="1">
                <a:latin typeface="Times New Roman" panose="02020603050405020304" pitchFamily="18" charset="0"/>
                <a:ea typeface="微软雅黑" panose="020B0503020204020204" pitchFamily="34" charset="-122"/>
                <a:cs typeface="Times New Roman" panose="02020603050405020304" pitchFamily="18" charset="0"/>
                <a:sym typeface="+mn-ea"/>
              </a:rPr>
              <a:t>R. Ryoo, et al. Nature</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b="1">
                <a:latin typeface="Times New Roman" panose="02020603050405020304" pitchFamily="18" charset="0"/>
                <a:ea typeface="微软雅黑" panose="020B0503020204020204" pitchFamily="34" charset="-122"/>
                <a:cs typeface="Times New Roman" panose="02020603050405020304" pitchFamily="18" charset="0"/>
                <a:sym typeface="+mn-ea"/>
              </a:rPr>
              <a:t> vol 585</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b="1">
                <a:latin typeface="Times New Roman" panose="02020603050405020304" pitchFamily="18" charset="0"/>
                <a:ea typeface="微软雅黑" panose="020B0503020204020204" pitchFamily="34" charset="-122"/>
                <a:cs typeface="Times New Roman" panose="02020603050405020304" pitchFamily="18" charset="0"/>
                <a:sym typeface="+mn-ea"/>
              </a:rPr>
              <a:t>10 September 2020</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b="1">
                <a:latin typeface="Times New Roman" panose="02020603050405020304" pitchFamily="18" charset="0"/>
                <a:ea typeface="微软雅黑" panose="020B0503020204020204" pitchFamily="34" charset="-122"/>
                <a:cs typeface="Times New Roman" panose="02020603050405020304" pitchFamily="18" charset="0"/>
                <a:sym typeface="+mn-ea"/>
              </a:rPr>
              <a:t> 221-225 </a:t>
            </a:r>
          </a:p>
        </p:txBody>
      </p:sp>
      <p:sp>
        <p:nvSpPr>
          <p:cNvPr id="5" name="文本框 4">
            <a:extLst>
              <a:ext uri="{FF2B5EF4-FFF2-40B4-BE49-F238E27FC236}">
                <a16:creationId xmlns:a16="http://schemas.microsoft.com/office/drawing/2014/main" id="{8CB32D74-864C-A500-10CF-62A81F685159}"/>
              </a:ext>
            </a:extLst>
          </p:cNvPr>
          <p:cNvSpPr txBox="1"/>
          <p:nvPr/>
        </p:nvSpPr>
        <p:spPr>
          <a:xfrm>
            <a:off x="654685" y="2305287"/>
            <a:ext cx="3186430" cy="923330"/>
          </a:xfrm>
          <a:prstGeom prst="rect">
            <a:avLst/>
          </a:prstGeom>
          <a:noFill/>
        </p:spPr>
        <p:txBody>
          <a:bodyPr wrap="squar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脱镓产生结构缺陷</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err="1">
                <a:solidFill>
                  <a:srgbClr val="000000"/>
                </a:solidFill>
                <a:latin typeface="Times New Roman"/>
                <a:ea typeface="Times New Roman"/>
                <a:cs typeface="Times New Roman"/>
                <a:sym typeface="Times New Roman"/>
              </a:rPr>
              <a:t>Degallation</a:t>
            </a:r>
            <a:r>
              <a:rPr lang="en-US" altLang="zh-CN" b="1" dirty="0">
                <a:solidFill>
                  <a:srgbClr val="000000"/>
                </a:solidFill>
                <a:latin typeface="Times New Roman"/>
                <a:ea typeface="Times New Roman"/>
                <a:cs typeface="Times New Roman"/>
                <a:sym typeface="Times New Roman"/>
              </a:rPr>
              <a:t> creates structural defects (Si-OH)</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b="19936"/>
          <a:stretch>
            <a:fillRect/>
          </a:stretch>
        </p:blipFill>
        <p:spPr>
          <a:xfrm>
            <a:off x="838200" y="934450"/>
            <a:ext cx="10261124" cy="3709524"/>
          </a:xfrm>
          <a:prstGeom prst="rect">
            <a:avLst/>
          </a:prstGeom>
        </p:spPr>
      </p:pic>
      <p:sp>
        <p:nvSpPr>
          <p:cNvPr id="3" name="文本框 2"/>
          <p:cNvSpPr txBox="1"/>
          <p:nvPr/>
        </p:nvSpPr>
        <p:spPr>
          <a:xfrm>
            <a:off x="5320757" y="6519446"/>
            <a:ext cx="6641088" cy="338554"/>
          </a:xfrm>
          <a:prstGeom prst="rect">
            <a:avLst/>
          </a:prstGeom>
          <a:noFill/>
        </p:spPr>
        <p:txBody>
          <a:bodyPr wrap="square" rtlCol="0">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 Ryoo, et al. Nature</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vol 585</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10 September 2020</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 221-225 </a:t>
            </a:r>
          </a:p>
        </p:txBody>
      </p:sp>
      <p:sp>
        <p:nvSpPr>
          <p:cNvPr id="9" name="标题 1">
            <a:extLst>
              <a:ext uri="{FF2B5EF4-FFF2-40B4-BE49-F238E27FC236}">
                <a16:creationId xmlns:a16="http://schemas.microsoft.com/office/drawing/2014/main" id="{ADB10B64-CAFE-CAC3-666B-311FFB1A297C}"/>
              </a:ext>
            </a:extLst>
          </p:cNvPr>
          <p:cNvSpPr txBox="1">
            <a:spLocks/>
          </p:cNvSpPr>
          <p:nvPr/>
        </p:nvSpPr>
        <p:spPr>
          <a:xfrm>
            <a:off x="271144" y="281670"/>
            <a:ext cx="10099227" cy="652780"/>
          </a:xfr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丙烷脱氢应用</a:t>
            </a:r>
            <a:r>
              <a:rPr lang="en-US" altLang="zh-CN"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Propane dehydrogenation application</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Pt</a:t>
            </a:r>
            <a:r>
              <a:rPr lang="en-US" altLang="zh-CN" sz="2800" b="1" baseline="-2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RE-mz-deGa</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AutoShape 12">
            <a:extLst>
              <a:ext uri="{FF2B5EF4-FFF2-40B4-BE49-F238E27FC236}">
                <a16:creationId xmlns:a16="http://schemas.microsoft.com/office/drawing/2014/main" id="{DF87DB7F-A23B-6480-5ED4-133A3473A3B7}"/>
              </a:ext>
            </a:extLst>
          </p:cNvPr>
          <p:cNvSpPr/>
          <p:nvPr/>
        </p:nvSpPr>
        <p:spPr>
          <a:xfrm>
            <a:off x="431241" y="4708060"/>
            <a:ext cx="11760759" cy="1747690"/>
          </a:xfrm>
          <a:prstGeom prst="roundRect">
            <a:avLst>
              <a:gd name="adj" fmla="val 0"/>
            </a:avLst>
          </a:prstGeom>
          <a:noFill/>
          <a:ln w="25400" cap="flat" cmpd="sng">
            <a:noFill/>
            <a:prstDash val="solid"/>
            <a:round/>
          </a:ln>
        </p:spPr>
        <p:txBody>
          <a:bodyPr vert="horz" wrap="square" lIns="63500" tIns="63500" rIns="63500" bIns="63500" rtlCol="0" anchor="t" anchorCtr="0"/>
          <a:lstStyle/>
          <a:p>
            <a:pPr indent="0" algn="l">
              <a:lnSpc>
                <a:spcPct val="116666"/>
              </a:lnSpc>
              <a:defRPr/>
            </a:pPr>
            <a:r>
              <a:rPr lang="en-US" sz="1600" b="0" i="0" u="none" strike="noStrike" dirty="0" err="1">
                <a:solidFill>
                  <a:srgbClr val="374151"/>
                </a:solidFill>
                <a:latin typeface="Noto Sans SC"/>
                <a:ea typeface="Noto Sans SC"/>
                <a:cs typeface="Noto Sans SC"/>
                <a:sym typeface="Noto Sans SC"/>
              </a:rPr>
              <a:t>含稀土的新型催化剂相比其前身，展现出了显著优化的催化性能，核心优势体现在两个方面</a:t>
            </a:r>
            <a:r>
              <a:rPr lang="en-US" sz="1600" b="0" i="0" u="none" strike="noStrike" dirty="0">
                <a:solidFill>
                  <a:srgbClr val="374151"/>
                </a:solidFill>
                <a:latin typeface="Noto Sans SC"/>
                <a:ea typeface="Noto Sans SC"/>
                <a:cs typeface="Noto Sans SC"/>
                <a:sym typeface="Noto Sans SC"/>
              </a:rPr>
              <a:t>：</a:t>
            </a:r>
          </a:p>
          <a:p>
            <a:pPr>
              <a:lnSpc>
                <a:spcPct val="116666"/>
              </a:lnSpc>
              <a:defRPr/>
            </a:pPr>
            <a:r>
              <a:rPr lang="en-US" altLang="zh-CN" dirty="0" err="1">
                <a:solidFill>
                  <a:srgbClr val="374151"/>
                </a:solidFill>
                <a:latin typeface="Noto Sans SC"/>
                <a:ea typeface="Noto Sans SC"/>
                <a:cs typeface="Noto Sans SC"/>
                <a:sym typeface="Noto Sans SC"/>
              </a:rPr>
              <a:t>The</a:t>
            </a:r>
            <a:r>
              <a:rPr lang="en-US" altLang="zh-CN" b="1" dirty="0" err="1">
                <a:solidFill>
                  <a:srgbClr val="059669"/>
                </a:solidFill>
                <a:latin typeface="Noto Sans SC"/>
                <a:ea typeface="Noto Sans SC"/>
                <a:cs typeface="Noto Sans SC"/>
                <a:sym typeface="Noto Sans SC"/>
              </a:rPr>
              <a:t>RE</a:t>
            </a:r>
            <a:r>
              <a:rPr lang="en-US" altLang="zh-CN" b="1" dirty="0">
                <a:solidFill>
                  <a:srgbClr val="059669"/>
                </a:solidFill>
                <a:latin typeface="Noto Sans SC"/>
                <a:ea typeface="Noto Sans SC"/>
                <a:cs typeface="Noto Sans SC"/>
                <a:sym typeface="Noto Sans SC"/>
              </a:rPr>
              <a:t>-containing </a:t>
            </a:r>
            <a:r>
              <a:rPr lang="en-US" altLang="zh-CN" b="1" dirty="0" err="1">
                <a:solidFill>
                  <a:srgbClr val="059669"/>
                </a:solidFill>
                <a:latin typeface="Noto Sans SC"/>
                <a:ea typeface="Noto Sans SC"/>
                <a:cs typeface="Noto Sans SC"/>
                <a:sym typeface="Noto Sans SC"/>
              </a:rPr>
              <a:t>catalyst</a:t>
            </a:r>
            <a:r>
              <a:rPr lang="en-US" altLang="zh-CN" dirty="0" err="1">
                <a:solidFill>
                  <a:srgbClr val="374151"/>
                </a:solidFill>
                <a:latin typeface="Noto Sans SC"/>
                <a:ea typeface="Noto Sans SC"/>
                <a:cs typeface="Noto Sans SC"/>
                <a:sym typeface="Noto Sans SC"/>
              </a:rPr>
              <a:t>demonstrates</a:t>
            </a:r>
            <a:r>
              <a:rPr lang="en-US" altLang="zh-CN" dirty="0">
                <a:solidFill>
                  <a:srgbClr val="374151"/>
                </a:solidFill>
                <a:latin typeface="Noto Sans SC"/>
                <a:ea typeface="Noto Sans SC"/>
                <a:cs typeface="Noto Sans SC"/>
                <a:sym typeface="Noto Sans SC"/>
              </a:rPr>
              <a:t> significantly improved properties compared to its predecessors:</a:t>
            </a:r>
            <a:endParaRPr lang="en-US" dirty="0"/>
          </a:p>
          <a:p>
            <a:pPr indent="0" algn="l">
              <a:lnSpc>
                <a:spcPct val="108333"/>
              </a:lnSpc>
            </a:pPr>
            <a:r>
              <a:rPr lang="en-US" sz="1600" b="0" i="0" u="none" strike="noStrike" dirty="0">
                <a:solidFill>
                  <a:srgbClr val="059669"/>
                </a:solidFill>
                <a:latin typeface="Noto Sans SC"/>
                <a:ea typeface="Noto Sans SC"/>
                <a:cs typeface="Noto Sans SC"/>
                <a:sym typeface="Noto Sans SC"/>
              </a:rPr>
              <a:t>●</a:t>
            </a:r>
            <a:r>
              <a:rPr lang="en-US" sz="1600" b="1" i="0" u="none" strike="noStrike" dirty="0" err="1">
                <a:solidFill>
                  <a:srgbClr val="1F2329"/>
                </a:solidFill>
                <a:latin typeface="Noto Sans SC"/>
                <a:ea typeface="Noto Sans SC"/>
                <a:cs typeface="Noto Sans SC"/>
                <a:sym typeface="Noto Sans SC"/>
              </a:rPr>
              <a:t>卓越的稳定性：</a:t>
            </a:r>
            <a:r>
              <a:rPr lang="en-US" sz="1600" b="0" i="0" u="none" strike="noStrike" dirty="0" err="1">
                <a:solidFill>
                  <a:srgbClr val="374151"/>
                </a:solidFill>
                <a:latin typeface="Noto Sans SC"/>
                <a:ea typeface="Noto Sans SC"/>
                <a:cs typeface="Noto Sans SC"/>
                <a:sym typeface="Noto Sans SC"/>
              </a:rPr>
              <a:t>在长时间连续运行过程中，能够始终保持高催化活性，避免了快速失活的问题</a:t>
            </a:r>
            <a:r>
              <a:rPr lang="en-US" sz="1600" b="0" i="0" u="none" strike="noStrike" dirty="0">
                <a:solidFill>
                  <a:srgbClr val="374151"/>
                </a:solidFill>
                <a:latin typeface="Noto Sans SC"/>
                <a:ea typeface="Noto Sans SC"/>
                <a:cs typeface="Noto Sans SC"/>
                <a:sym typeface="Noto Sans SC"/>
              </a:rPr>
              <a:t>。</a:t>
            </a:r>
          </a:p>
          <a:p>
            <a:pPr>
              <a:lnSpc>
                <a:spcPct val="108333"/>
              </a:lnSpc>
            </a:pPr>
            <a:r>
              <a:rPr lang="en-US" altLang="zh-CN" sz="1600" dirty="0">
                <a:solidFill>
                  <a:srgbClr val="374151"/>
                </a:solidFill>
                <a:latin typeface="Noto Sans SC"/>
                <a:ea typeface="Noto Sans SC"/>
                <a:cs typeface="Noto Sans SC"/>
                <a:sym typeface="Noto Sans SC"/>
              </a:rPr>
              <a:t>•</a:t>
            </a:r>
            <a:r>
              <a:rPr lang="en-US" altLang="zh-CN" sz="1600" b="1" dirty="0">
                <a:solidFill>
                  <a:srgbClr val="374151"/>
                </a:solidFill>
                <a:latin typeface="Noto Sans SC"/>
                <a:ea typeface="Noto Sans SC"/>
                <a:cs typeface="Noto Sans SC"/>
                <a:sym typeface="Noto Sans SC"/>
              </a:rPr>
              <a:t>Superior </a:t>
            </a:r>
            <a:r>
              <a:rPr lang="en-US" altLang="zh-CN" sz="1600" b="1" dirty="0" err="1">
                <a:solidFill>
                  <a:srgbClr val="374151"/>
                </a:solidFill>
                <a:latin typeface="Noto Sans SC"/>
                <a:ea typeface="Noto Sans SC"/>
                <a:cs typeface="Noto Sans SC"/>
                <a:sym typeface="Noto Sans SC"/>
              </a:rPr>
              <a:t>Stability:</a:t>
            </a:r>
            <a:r>
              <a:rPr lang="en-US" altLang="zh-CN" sz="1600" dirty="0" err="1">
                <a:solidFill>
                  <a:srgbClr val="374151"/>
                </a:solidFill>
                <a:latin typeface="Noto Sans SC"/>
                <a:ea typeface="Noto Sans SC"/>
                <a:cs typeface="Noto Sans SC"/>
                <a:sym typeface="Noto Sans SC"/>
              </a:rPr>
              <a:t>Maintains</a:t>
            </a:r>
            <a:r>
              <a:rPr lang="en-US" altLang="zh-CN" sz="1600" dirty="0">
                <a:solidFill>
                  <a:srgbClr val="374151"/>
                </a:solidFill>
                <a:latin typeface="Noto Sans SC"/>
                <a:ea typeface="Noto Sans SC"/>
                <a:cs typeface="Noto Sans SC"/>
                <a:sym typeface="Noto Sans SC"/>
              </a:rPr>
              <a:t> high activity over extended time on stream without rapid deactivation.</a:t>
            </a:r>
            <a:endParaRPr lang="en-US" sz="1600" b="0" i="0" u="none" strike="noStrike" dirty="0">
              <a:solidFill>
                <a:srgbClr val="374151"/>
              </a:solidFill>
              <a:latin typeface="Noto Sans SC"/>
              <a:ea typeface="Noto Sans SC"/>
              <a:cs typeface="Noto Sans SC"/>
              <a:sym typeface="Noto Sans SC"/>
            </a:endParaRPr>
          </a:p>
          <a:p>
            <a:pPr indent="0" algn="l">
              <a:lnSpc>
                <a:spcPct val="108333"/>
              </a:lnSpc>
            </a:pPr>
            <a:r>
              <a:rPr lang="en-US" sz="1600" b="0" i="0" u="none" strike="noStrike" dirty="0">
                <a:solidFill>
                  <a:srgbClr val="059669"/>
                </a:solidFill>
                <a:latin typeface="Noto Sans SC"/>
                <a:ea typeface="Noto Sans SC"/>
                <a:cs typeface="Noto Sans SC"/>
                <a:sym typeface="Noto Sans SC"/>
              </a:rPr>
              <a:t>●</a:t>
            </a:r>
            <a:r>
              <a:rPr lang="en-US" sz="1600" b="1" i="0" u="none" strike="noStrike" dirty="0" err="1">
                <a:solidFill>
                  <a:srgbClr val="1F2329"/>
                </a:solidFill>
                <a:latin typeface="Noto Sans SC"/>
                <a:ea typeface="Noto Sans SC"/>
                <a:cs typeface="Noto Sans SC"/>
                <a:sym typeface="Noto Sans SC"/>
              </a:rPr>
              <a:t>极高的选择性：</a:t>
            </a:r>
            <a:r>
              <a:rPr lang="en-US" sz="1600" b="0" i="0" u="none" strike="noStrike" dirty="0" err="1">
                <a:solidFill>
                  <a:srgbClr val="374151"/>
                </a:solidFill>
                <a:latin typeface="Noto Sans SC"/>
                <a:ea typeface="Noto Sans SC"/>
                <a:cs typeface="Noto Sans SC"/>
                <a:sym typeface="Noto Sans SC"/>
              </a:rPr>
              <a:t>持续稳定地生产目标产物丙烯，同时将副产物的生成量控制在极低水平</a:t>
            </a:r>
            <a:r>
              <a:rPr lang="en-US" sz="1600" b="0" i="0" u="none" strike="noStrike" dirty="0">
                <a:solidFill>
                  <a:srgbClr val="374151"/>
                </a:solidFill>
                <a:latin typeface="Noto Sans SC"/>
                <a:ea typeface="Noto Sans SC"/>
                <a:cs typeface="Noto Sans SC"/>
                <a:sym typeface="Noto Sans SC"/>
              </a:rPr>
              <a:t>。</a:t>
            </a:r>
          </a:p>
          <a:p>
            <a:pPr>
              <a:lnSpc>
                <a:spcPct val="108333"/>
              </a:lnSpc>
            </a:pPr>
            <a:r>
              <a:rPr lang="en-US" altLang="zh-CN" sz="1600" dirty="0">
                <a:solidFill>
                  <a:srgbClr val="374151"/>
                </a:solidFill>
                <a:latin typeface="Noto Sans SC"/>
                <a:ea typeface="Noto Sans SC"/>
                <a:cs typeface="Noto Sans SC"/>
                <a:sym typeface="Noto Sans SC"/>
              </a:rPr>
              <a:t>•</a:t>
            </a:r>
            <a:r>
              <a:rPr lang="en-US" altLang="zh-CN" sz="1600" b="1" dirty="0">
                <a:solidFill>
                  <a:srgbClr val="374151"/>
                </a:solidFill>
                <a:latin typeface="Noto Sans SC"/>
                <a:ea typeface="Noto Sans SC"/>
                <a:cs typeface="Noto Sans SC"/>
                <a:sym typeface="Noto Sans SC"/>
              </a:rPr>
              <a:t>High </a:t>
            </a:r>
            <a:r>
              <a:rPr lang="en-US" altLang="zh-CN" sz="1600" b="1" dirty="0" err="1">
                <a:solidFill>
                  <a:srgbClr val="374151"/>
                </a:solidFill>
                <a:latin typeface="Noto Sans SC"/>
                <a:ea typeface="Noto Sans SC"/>
                <a:cs typeface="Noto Sans SC"/>
                <a:sym typeface="Noto Sans SC"/>
              </a:rPr>
              <a:t>Selectivity:</a:t>
            </a:r>
            <a:r>
              <a:rPr lang="en-US" altLang="zh-CN" sz="1600" dirty="0" err="1">
                <a:solidFill>
                  <a:srgbClr val="374151"/>
                </a:solidFill>
                <a:latin typeface="Noto Sans SC"/>
                <a:ea typeface="Noto Sans SC"/>
                <a:cs typeface="Noto Sans SC"/>
                <a:sym typeface="Noto Sans SC"/>
              </a:rPr>
              <a:t>Consistently</a:t>
            </a:r>
            <a:r>
              <a:rPr lang="en-US" altLang="zh-CN" sz="1600" dirty="0">
                <a:solidFill>
                  <a:srgbClr val="374151"/>
                </a:solidFill>
                <a:latin typeface="Noto Sans SC"/>
                <a:ea typeface="Noto Sans SC"/>
                <a:cs typeface="Noto Sans SC"/>
                <a:sym typeface="Noto Sans SC"/>
              </a:rPr>
              <a:t> produces propylene with minimal by-product formation.</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游戏的截图&#10;&#10;AI 生成的内容可能不正确。">
            <a:extLst>
              <a:ext uri="{FF2B5EF4-FFF2-40B4-BE49-F238E27FC236}">
                <a16:creationId xmlns:a16="http://schemas.microsoft.com/office/drawing/2014/main" id="{91ABF72E-951A-BB25-D163-F0AAFD231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16" y="2080083"/>
            <a:ext cx="5774239" cy="3111599"/>
          </a:xfrm>
          <a:prstGeom prst="rect">
            <a:avLst/>
          </a:prstGeom>
        </p:spPr>
      </p:pic>
      <p:sp>
        <p:nvSpPr>
          <p:cNvPr id="3" name="文本框 2">
            <a:extLst>
              <a:ext uri="{FF2B5EF4-FFF2-40B4-BE49-F238E27FC236}">
                <a16:creationId xmlns:a16="http://schemas.microsoft.com/office/drawing/2014/main" id="{B9DD4B66-776C-773E-CCBF-3B9EBF7DDC73}"/>
              </a:ext>
            </a:extLst>
          </p:cNvPr>
          <p:cNvSpPr txBox="1"/>
          <p:nvPr/>
        </p:nvSpPr>
        <p:spPr>
          <a:xfrm>
            <a:off x="1396864" y="5226784"/>
            <a:ext cx="10644559" cy="1261884"/>
          </a:xfrm>
          <a:prstGeom prst="rect">
            <a:avLst/>
          </a:prstGeom>
          <a:noFill/>
        </p:spPr>
        <p:txBody>
          <a:bodyPr wrap="square" rtlCol="0">
            <a:spAutoFit/>
          </a:bodyPr>
          <a:lstStyle/>
          <a:p>
            <a:pPr marL="457200" indent="-457200">
              <a:buFont typeface="+mj-ea"/>
              <a:buAutoNum type="circleNumDbPlain"/>
            </a:pP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sz="2000" baseline="-25000" dirty="0" err="1">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有强亲和力，与</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之间电子相互作用抑制</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的迁移；</a:t>
            </a:r>
            <a:r>
              <a:rPr lang="en-US" altLang="zh-CN" sz="2000" dirty="0"/>
              <a:t>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baseline="-25000" dirty="0" err="1">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dirty="0"/>
              <a:t> exhibits a strong affinity for Pt, and the electronic interaction with Pt suppresses the migration of Pt species.</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mj-ea"/>
              <a:buAutoNum type="circleNumDbPlain"/>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释放的晶格氧能促进积碳分解，提高催化剂稳定性。</a:t>
            </a:r>
            <a:r>
              <a:rPr lang="en-US" altLang="zh-CN" dirty="0"/>
              <a:t> The released lattice oxygen can promote the decomposition of carbon deposits, thereby improving the stability of the catalyst.</a:t>
            </a:r>
          </a:p>
        </p:txBody>
      </p:sp>
      <p:pic>
        <p:nvPicPr>
          <p:cNvPr id="4" name="图片 3" descr="地图&#10;&#10;AI 生成的内容可能不正确。">
            <a:extLst>
              <a:ext uri="{FF2B5EF4-FFF2-40B4-BE49-F238E27FC236}">
                <a16:creationId xmlns:a16="http://schemas.microsoft.com/office/drawing/2014/main" id="{A75C495B-64E9-24E7-1853-0BE3B0CC8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1659" y="2120160"/>
            <a:ext cx="3452669" cy="3071522"/>
          </a:xfrm>
          <a:prstGeom prst="rect">
            <a:avLst/>
          </a:prstGeom>
        </p:spPr>
      </p:pic>
      <p:sp>
        <p:nvSpPr>
          <p:cNvPr id="5" name="文本框 4">
            <a:extLst>
              <a:ext uri="{FF2B5EF4-FFF2-40B4-BE49-F238E27FC236}">
                <a16:creationId xmlns:a16="http://schemas.microsoft.com/office/drawing/2014/main" id="{984FC601-9C62-0FAE-0D1F-216C4FBFAAEC}"/>
              </a:ext>
            </a:extLst>
          </p:cNvPr>
          <p:cNvSpPr txBox="1"/>
          <p:nvPr/>
        </p:nvSpPr>
        <p:spPr>
          <a:xfrm>
            <a:off x="620416" y="1067440"/>
            <a:ext cx="11137575" cy="1169551"/>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err="1">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sz="2000" b="1" baseline="-25000" dirty="0" err="1">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中形成的氧空位与</a:t>
            </a:r>
            <a:r>
              <a:rPr lang="en-US" altLang="zh-CN"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Pt</a:t>
            </a:r>
            <a:r>
              <a:rPr lang="zh-CN" altLang="en-US"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协同作用，提高反应转化率和选择性</a:t>
            </a:r>
            <a:r>
              <a:rPr lang="en-US" altLang="zh-CN" sz="1600" dirty="0"/>
              <a:t>The oxygen vacancies formed in </a:t>
            </a:r>
            <a:r>
              <a:rPr lang="en-US" altLang="zh-CN" sz="1600" dirty="0" err="1"/>
              <a:t>CeO</a:t>
            </a:r>
            <a:r>
              <a:rPr lang="en-US" altLang="zh-CN" sz="1600" dirty="0"/>
              <a:t>ₓ synergize with Pt to enhance reaction conversion and selectivity.</a:t>
            </a:r>
            <a:endParaRPr lang="en-US" altLang="zh-CN" sz="16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0.5Pt0.2Ce/Mn-S-1</a:t>
            </a:r>
            <a:r>
              <a:rPr lang="zh-CN" altLang="en-US"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实现丙烷转化率</a:t>
            </a:r>
            <a:r>
              <a:rPr lang="en-US" altLang="zh-CN"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38%</a:t>
            </a:r>
            <a:r>
              <a:rPr lang="zh-CN" altLang="en-US" sz="20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，丙烯选择性</a:t>
            </a:r>
            <a:r>
              <a:rPr lang="en-US" altLang="zh-CN" sz="1600" b="1" dirty="0">
                <a:solidFill>
                  <a:srgbClr val="ED7D31"/>
                </a:solidFill>
                <a:latin typeface="Times New Roman" panose="02020603050405020304" pitchFamily="18" charset="0"/>
                <a:ea typeface="微软雅黑" panose="020B0503020204020204" pitchFamily="34" charset="-122"/>
                <a:cs typeface="Times New Roman" panose="02020603050405020304" pitchFamily="18" charset="0"/>
              </a:rPr>
              <a:t>88%</a:t>
            </a:r>
            <a:r>
              <a:rPr lang="en-US" altLang="zh-CN" sz="1400" dirty="0"/>
              <a:t>0.5Pt0.2Ce/Mn‑S‑1 achieves a propane conversion of 38% and a propylene selectivity of 88%.</a:t>
            </a:r>
            <a:endParaRPr lang="en-US" altLang="zh-CN" dirty="0"/>
          </a:p>
        </p:txBody>
      </p:sp>
      <p:sp>
        <p:nvSpPr>
          <p:cNvPr id="6" name="云形 5">
            <a:extLst>
              <a:ext uri="{FF2B5EF4-FFF2-40B4-BE49-F238E27FC236}">
                <a16:creationId xmlns:a16="http://schemas.microsoft.com/office/drawing/2014/main" id="{3442375A-B951-A1A5-8C8B-18E8CF2E6584}"/>
              </a:ext>
            </a:extLst>
          </p:cNvPr>
          <p:cNvSpPr/>
          <p:nvPr/>
        </p:nvSpPr>
        <p:spPr>
          <a:xfrm>
            <a:off x="150577" y="5557994"/>
            <a:ext cx="1208392" cy="9056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baseline="-25000" dirty="0" err="1">
                <a:latin typeface="Times New Roman" panose="02020603050405020304" pitchFamily="18" charset="0"/>
                <a:ea typeface="微软雅黑" panose="020B0503020204020204" pitchFamily="34" charset="-122"/>
                <a:cs typeface="Times New Roman" panose="02020603050405020304" pitchFamily="18" charset="0"/>
              </a:rPr>
              <a:t>x</a:t>
            </a:r>
            <a:endParaRPr lang="zh-CN" altLang="en-US"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标题 1">
            <a:extLst>
              <a:ext uri="{FF2B5EF4-FFF2-40B4-BE49-F238E27FC236}">
                <a16:creationId xmlns:a16="http://schemas.microsoft.com/office/drawing/2014/main" id="{54D48329-C6BE-B207-0DB2-65673F014F51}"/>
              </a:ext>
            </a:extLst>
          </p:cNvPr>
          <p:cNvSpPr txBox="1">
            <a:spLocks/>
          </p:cNvSpPr>
          <p:nvPr/>
        </p:nvSpPr>
        <p:spPr>
          <a:xfrm>
            <a:off x="271144" y="281670"/>
            <a:ext cx="10099227" cy="652780"/>
          </a:xfr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丙烷脱氢应用</a:t>
            </a:r>
            <a:r>
              <a:rPr lang="en-US" altLang="zh-CN" sz="31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Propane dehydrogenation application</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PtCe</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/Mn-S-1</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43FF5034-7877-BD49-BF6D-2ABB6B3795A5}"/>
              </a:ext>
            </a:extLst>
          </p:cNvPr>
          <p:cNvSpPr txBox="1"/>
          <p:nvPr/>
        </p:nvSpPr>
        <p:spPr>
          <a:xfrm>
            <a:off x="8507185" y="6488668"/>
            <a:ext cx="3333362" cy="369332"/>
          </a:xfrm>
          <a:prstGeom prst="rect">
            <a:avLst/>
          </a:prstGeom>
          <a:noFill/>
        </p:spPr>
        <p:txBody>
          <a:bodyPr wrap="square">
            <a:spAutoFit/>
          </a:bodyPr>
          <a:lstStyle/>
          <a:p>
            <a:pPr algn="l">
              <a:spcAft>
                <a:spcPts val="750"/>
              </a:spcAft>
              <a:buFont typeface="Arial" panose="020B0604020202020204" pitchFamily="34" charset="0"/>
              <a:buChar char="•"/>
            </a:pPr>
            <a:r>
              <a:rPr lang="en-US" altLang="zh-CN" b="0" i="0" dirty="0">
                <a:solidFill>
                  <a:srgbClr val="536479"/>
                </a:solidFill>
                <a:effectLst/>
                <a:latin typeface="Roboto" panose="02000000000000000000" pitchFamily="2" charset="0"/>
              </a:rPr>
              <a:t>DOI:</a:t>
            </a:r>
            <a:r>
              <a:rPr lang="en-US" altLang="zh-CN" b="0" i="0" u="none" strike="noStrike" dirty="0">
                <a:solidFill>
                  <a:srgbClr val="536479"/>
                </a:solidFill>
                <a:effectLst/>
                <a:latin typeface="Roboto" panose="02000000000000000000" pitchFamily="2" charset="0"/>
                <a:hlinkClick r:id="rId4"/>
              </a:rPr>
              <a:t>10.1002/cctc.202501173</a:t>
            </a:r>
            <a:endParaRPr lang="en-US" altLang="zh-CN" b="0" i="0" dirty="0">
              <a:solidFill>
                <a:srgbClr val="536479"/>
              </a:solidFill>
              <a:effectLst/>
              <a:latin typeface="Roboto" panose="02000000000000000000" pitchFamily="2" charset="0"/>
            </a:endParaRPr>
          </a:p>
        </p:txBody>
      </p:sp>
    </p:spTree>
    <p:extLst>
      <p:ext uri="{BB962C8B-B14F-4D97-AF65-F5344CB8AC3E}">
        <p14:creationId xmlns:p14="http://schemas.microsoft.com/office/powerpoint/2010/main" val="455910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AF2F3-0CB9-134E-DCBD-D4981FAB967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F9498A6-ED32-21B7-5942-E4D7D22923D1}"/>
              </a:ext>
            </a:extLst>
          </p:cNvPr>
          <p:cNvSpPr/>
          <p:nvPr/>
        </p:nvSpPr>
        <p:spPr>
          <a:xfrm>
            <a:off x="635000" y="90714"/>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汽车尾气净化</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Automotive Exhaust Purification</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a:extLst>
              <a:ext uri="{FF2B5EF4-FFF2-40B4-BE49-F238E27FC236}">
                <a16:creationId xmlns:a16="http://schemas.microsoft.com/office/drawing/2014/main" id="{0790C623-B0F6-75B8-5607-8033DAFCC930}"/>
              </a:ext>
            </a:extLst>
          </p:cNvPr>
          <p:cNvSpPr/>
          <p:nvPr/>
        </p:nvSpPr>
        <p:spPr>
          <a:xfrm>
            <a:off x="762000" y="1026627"/>
            <a:ext cx="6954416" cy="1877786"/>
          </a:xfrm>
          <a:prstGeom prst="roundRect">
            <a:avLst>
              <a:gd name="adj" fmla="val 8333"/>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a:extLst>
              <a:ext uri="{FF2B5EF4-FFF2-40B4-BE49-F238E27FC236}">
                <a16:creationId xmlns:a16="http://schemas.microsoft.com/office/drawing/2014/main" id="{14B48831-8714-993E-C303-70EF5D8758C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1207012"/>
            <a:ext cx="406400" cy="406400"/>
          </a:xfrm>
          <a:prstGeom prst="rect">
            <a:avLst/>
          </a:prstGeom>
        </p:spPr>
      </p:pic>
      <p:sp>
        <p:nvSpPr>
          <p:cNvPr id="5" name="AutoShape 5">
            <a:extLst>
              <a:ext uri="{FF2B5EF4-FFF2-40B4-BE49-F238E27FC236}">
                <a16:creationId xmlns:a16="http://schemas.microsoft.com/office/drawing/2014/main" id="{F7159F39-7184-91C7-16D1-7C81CB9A60E5}"/>
              </a:ext>
            </a:extLst>
          </p:cNvPr>
          <p:cNvSpPr/>
          <p:nvPr/>
        </p:nvSpPr>
        <p:spPr>
          <a:xfrm>
            <a:off x="1524000" y="1207012"/>
            <a:ext cx="5823748" cy="4064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核心技术：三效催化剂</a:t>
            </a:r>
            <a:r>
              <a:rPr lang="en-US" sz="1800" b="1" i="0" u="none" strike="noStrike" dirty="0">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(TWC)</a:t>
            </a:r>
            <a:r>
              <a:rPr lang="en-US" altLang="zh-CN" b="1" dirty="0"/>
              <a:t> </a:t>
            </a:r>
          </a:p>
          <a:p>
            <a:pPr>
              <a:lnSpc>
                <a:spcPct val="125000"/>
              </a:lnSpc>
              <a:defRPr/>
            </a:pPr>
            <a:r>
              <a:rPr lang="en-US" altLang="zh-CN" sz="1400" b="1" dirty="0"/>
              <a:t>Core Technology: Three-Way Catalyst (TWC)</a:t>
            </a:r>
            <a:endParaRPr lang="en-US" altLang="zh-CN" sz="1100" dirty="0"/>
          </a:p>
        </p:txBody>
      </p:sp>
      <p:sp>
        <p:nvSpPr>
          <p:cNvPr id="6" name="AutoShape 6">
            <a:extLst>
              <a:ext uri="{FF2B5EF4-FFF2-40B4-BE49-F238E27FC236}">
                <a16:creationId xmlns:a16="http://schemas.microsoft.com/office/drawing/2014/main" id="{6F4F392D-8B18-66C6-4BD4-09786D6A71D9}"/>
              </a:ext>
            </a:extLst>
          </p:cNvPr>
          <p:cNvSpPr/>
          <p:nvPr/>
        </p:nvSpPr>
        <p:spPr>
          <a:xfrm>
            <a:off x="1016000" y="1793797"/>
            <a:ext cx="6275936" cy="920116"/>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以铈基储氧材料（如CeO</a:t>
            </a:r>
            <a:r>
              <a:rPr lang="en-US" sz="1600" b="0" i="0" u="none" strike="noStrike" baseline="-25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-ZrO</a:t>
            </a:r>
            <a:r>
              <a:rPr lang="en-US" sz="1600" b="0" i="0" u="none" strike="noStrike" baseline="-25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）为关键组分，是汽车尾气净化的核心，能实现高效的氧化还原反应。</a:t>
            </a:r>
            <a:r>
              <a:rPr lang="en-US" altLang="zh-CN" sz="1200" dirty="0"/>
              <a:t>Using cerium-based oxygen storage materials (such as </a:t>
            </a:r>
            <a:r>
              <a:rPr lang="en-US" altLang="zh-CN" sz="1200" dirty="0" err="1"/>
              <a:t>CeO</a:t>
            </a:r>
            <a:r>
              <a:rPr lang="en-US" altLang="zh-CN" sz="1200" dirty="0"/>
              <a:t>₂-</a:t>
            </a:r>
            <a:r>
              <a:rPr lang="en-US" altLang="zh-CN" sz="1200" dirty="0" err="1"/>
              <a:t>ZrO</a:t>
            </a:r>
            <a:r>
              <a:rPr lang="en-US" altLang="zh-CN" sz="1200" dirty="0"/>
              <a:t>₂) as key components, it is the core of automotive exhaust purification and enables efficient redox reactions.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a:extLst>
              <a:ext uri="{FF2B5EF4-FFF2-40B4-BE49-F238E27FC236}">
                <a16:creationId xmlns:a16="http://schemas.microsoft.com/office/drawing/2014/main" id="{D983E150-6CD4-2EF5-3B8A-C3EEA88CCDC2}"/>
              </a:ext>
            </a:extLst>
          </p:cNvPr>
          <p:cNvSpPr/>
          <p:nvPr/>
        </p:nvSpPr>
        <p:spPr>
          <a:xfrm>
            <a:off x="762000" y="3011714"/>
            <a:ext cx="6954416" cy="1877786"/>
          </a:xfrm>
          <a:prstGeom prst="roundRect">
            <a:avLst>
              <a:gd name="adj" fmla="val 8333"/>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a:extLst>
              <a:ext uri="{FF2B5EF4-FFF2-40B4-BE49-F238E27FC236}">
                <a16:creationId xmlns:a16="http://schemas.microsoft.com/office/drawing/2014/main" id="{611AE50D-5D25-580E-71E1-CC14815599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3080140"/>
            <a:ext cx="406400" cy="406400"/>
          </a:xfrm>
          <a:prstGeom prst="rect">
            <a:avLst/>
          </a:prstGeom>
        </p:spPr>
      </p:pic>
      <p:sp>
        <p:nvSpPr>
          <p:cNvPr id="9" name="AutoShape 9">
            <a:extLst>
              <a:ext uri="{FF2B5EF4-FFF2-40B4-BE49-F238E27FC236}">
                <a16:creationId xmlns:a16="http://schemas.microsoft.com/office/drawing/2014/main" id="{743BF14C-77D9-1883-D2D6-D1918E087FF1}"/>
              </a:ext>
            </a:extLst>
          </p:cNvPr>
          <p:cNvSpPr/>
          <p:nvPr/>
        </p:nvSpPr>
        <p:spPr>
          <a:xfrm>
            <a:off x="1523999" y="3322736"/>
            <a:ext cx="5597457"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动态氧缓冲：Ce3+/Ce4+ </a:t>
            </a:r>
            <a:r>
              <a:rPr lang="en-US" sz="1800" b="1" i="0" u="none" strike="noStrike" dirty="0" err="1">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循环机制</a:t>
            </a:r>
            <a:endParaRPr lang="en-US" sz="1800" b="1" i="0" u="none" strike="noStrike" dirty="0">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400" b="1" dirty="0"/>
              <a:t>Dynamic Oxygen Buffering: Ce³⁺/Ce⁴⁺ Redox Cycle</a:t>
            </a:r>
          </a:p>
          <a:p>
            <a:pPr indent="0" algn="l">
              <a:lnSpc>
                <a:spcPct val="125000"/>
              </a:lnSpc>
              <a:defRPr/>
            </a:pP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a:extLst>
              <a:ext uri="{FF2B5EF4-FFF2-40B4-BE49-F238E27FC236}">
                <a16:creationId xmlns:a16="http://schemas.microsoft.com/office/drawing/2014/main" id="{F3003907-53D6-88B2-68BB-CC8523076375}"/>
              </a:ext>
            </a:extLst>
          </p:cNvPr>
          <p:cNvSpPr/>
          <p:nvPr/>
        </p:nvSpPr>
        <p:spPr>
          <a:xfrm>
            <a:off x="1016000" y="3937000"/>
            <a:ext cx="6275936"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动态储存和释放氧气，高效将CO、HC氧化为CO</a:t>
            </a:r>
            <a:r>
              <a:rPr lang="en-US" sz="1600" b="0" i="0" u="none" strike="noStrike" baseline="-25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和H</a:t>
            </a:r>
            <a:r>
              <a:rPr lang="en-US" sz="1600" b="0" i="0" u="none" strike="noStrike" baseline="-25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O，并将NOx还原为N</a:t>
            </a:r>
            <a:r>
              <a:rPr lang="en-US" sz="1600" b="0" i="0" u="none" strike="noStrike" baseline="-25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，适应不同空燃比工况。</a:t>
            </a:r>
          </a:p>
          <a:p>
            <a:pPr>
              <a:lnSpc>
                <a:spcPct val="125000"/>
              </a:lnSpc>
              <a:defRPr/>
            </a:pPr>
            <a:r>
              <a:rPr lang="en-US" altLang="zh-CN" sz="1200" dirty="0"/>
              <a:t>It dynamically stores and releases oxygen, efficiently oxidizing CO and HC into CO₂ and H₂O while reducing NOₓ to N₂, adapting to various air-fuel ratio operating conditions.</a:t>
            </a:r>
          </a:p>
          <a:p>
            <a:pPr indent="0" algn="l">
              <a:lnSpc>
                <a:spcPct val="125000"/>
              </a:lnSpc>
              <a:defRPr/>
            </a:pP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a:extLst>
              <a:ext uri="{FF2B5EF4-FFF2-40B4-BE49-F238E27FC236}">
                <a16:creationId xmlns:a16="http://schemas.microsoft.com/office/drawing/2014/main" id="{F292E4D6-990F-B0B7-9A1A-413179486D91}"/>
              </a:ext>
            </a:extLst>
          </p:cNvPr>
          <p:cNvSpPr/>
          <p:nvPr/>
        </p:nvSpPr>
        <p:spPr>
          <a:xfrm>
            <a:off x="762000" y="5080000"/>
            <a:ext cx="6954416" cy="1687286"/>
          </a:xfrm>
          <a:prstGeom prst="roundRect">
            <a:avLst>
              <a:gd name="adj" fmla="val 8333"/>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a:extLst>
              <a:ext uri="{FF2B5EF4-FFF2-40B4-BE49-F238E27FC236}">
                <a16:creationId xmlns:a16="http://schemas.microsoft.com/office/drawing/2014/main" id="{3F50E773-2121-6F0F-1F93-BB63DE8768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5149197"/>
            <a:ext cx="406400" cy="406400"/>
          </a:xfrm>
          <a:prstGeom prst="rect">
            <a:avLst/>
          </a:prstGeom>
        </p:spPr>
      </p:pic>
      <p:sp>
        <p:nvSpPr>
          <p:cNvPr id="13" name="AutoShape 13">
            <a:extLst>
              <a:ext uri="{FF2B5EF4-FFF2-40B4-BE49-F238E27FC236}">
                <a16:creationId xmlns:a16="http://schemas.microsoft.com/office/drawing/2014/main" id="{2A0FD65F-7EF9-2679-2A8A-9F020BB7CC84}"/>
              </a:ext>
            </a:extLst>
          </p:cNvPr>
          <p:cNvSpPr/>
          <p:nvPr/>
        </p:nvSpPr>
        <p:spPr>
          <a:xfrm>
            <a:off x="1523999" y="5270500"/>
            <a:ext cx="5597457"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市场主导：满足国六</a:t>
            </a:r>
            <a:r>
              <a:rPr lang="en-US" sz="1800" b="1" i="0" u="none" strike="noStrike" dirty="0">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sz="1800" b="1" i="0" u="none" strike="noStrike" dirty="0" err="1">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欧六标准</a:t>
            </a:r>
            <a:endParaRPr lang="en-US" sz="1800" b="1" i="0" u="none" strike="noStrike" dirty="0">
              <a:solidFill>
                <a:srgbClr val="A855F7"/>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400" b="1" dirty="0"/>
              <a:t>Market Leadership: Meeting China 6 / Euro 6 Emission Standards</a:t>
            </a:r>
          </a:p>
          <a:p>
            <a:pPr indent="0" algn="l">
              <a:lnSpc>
                <a:spcPct val="125000"/>
              </a:lnSpc>
              <a:defRPr/>
            </a:pP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a:extLst>
              <a:ext uri="{FF2B5EF4-FFF2-40B4-BE49-F238E27FC236}">
                <a16:creationId xmlns:a16="http://schemas.microsoft.com/office/drawing/2014/main" id="{73A5F605-A2D5-F3B8-0FDB-036FA9EC152C}"/>
              </a:ext>
            </a:extLst>
          </p:cNvPr>
          <p:cNvSpPr/>
          <p:nvPr/>
        </p:nvSpPr>
        <p:spPr>
          <a:xfrm>
            <a:off x="1015999" y="5716816"/>
            <a:ext cx="6502229" cy="843643"/>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转化效率超98%，是稀土催化剂最大应用市场（占比61.3%），</a:t>
            </a: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是应对严苛排放标准的必备技术。</a:t>
            </a:r>
            <a:r>
              <a:rPr lang="en-US" altLang="zh-CN" sz="1200" dirty="0" err="1"/>
              <a:t>With</a:t>
            </a:r>
            <a:r>
              <a:rPr lang="en-US" altLang="zh-CN" sz="1200" dirty="0"/>
              <a:t> a conversion efficiency exceeding 98%, it represents the largest application market for rare earth catalysts (accounting for 61.3%), serving as an essential technology for complying with stringent emission regulations.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AutoShape 15">
            <a:extLst>
              <a:ext uri="{FF2B5EF4-FFF2-40B4-BE49-F238E27FC236}">
                <a16:creationId xmlns:a16="http://schemas.microsoft.com/office/drawing/2014/main" id="{C2336779-0EAC-1DD8-78EC-F42B0144325E}"/>
              </a:ext>
            </a:extLst>
          </p:cNvPr>
          <p:cNvSpPr/>
          <p:nvPr/>
        </p:nvSpPr>
        <p:spPr>
          <a:xfrm>
            <a:off x="7903028" y="1781369"/>
            <a:ext cx="4142792" cy="3870131"/>
          </a:xfrm>
          <a:prstGeom prst="roundRect">
            <a:avLst>
              <a:gd name="adj" fmla="val 2564"/>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16">
            <a:extLst>
              <a:ext uri="{FF2B5EF4-FFF2-40B4-BE49-F238E27FC236}">
                <a16:creationId xmlns:a16="http://schemas.microsoft.com/office/drawing/2014/main" id="{700657A6-22AC-6609-BADF-78C158F3106E}"/>
              </a:ext>
            </a:extLst>
          </p:cNvPr>
          <p:cNvPicPr>
            <a:picLocks noChangeAspect="1"/>
          </p:cNvPicPr>
          <p:nvPr/>
        </p:nvPicPr>
        <p:blipFill>
          <a:blip r:embed="rId6"/>
          <a:srcRect t="5405" b="5405"/>
          <a:stretch>
            <a:fillRect/>
          </a:stretch>
        </p:blipFill>
        <p:spPr>
          <a:xfrm>
            <a:off x="8053202" y="1809059"/>
            <a:ext cx="3738617" cy="3334442"/>
          </a:xfrm>
          <a:prstGeom prst="rect">
            <a:avLst/>
          </a:prstGeom>
          <a:noFill/>
          <a:ln w="25400" cap="flat" cmpd="sng">
            <a:noFill/>
            <a:prstDash val="solid"/>
            <a:round/>
          </a:ln>
        </p:spPr>
      </p:pic>
      <p:sp>
        <p:nvSpPr>
          <p:cNvPr id="17" name="AutoShape 17">
            <a:extLst>
              <a:ext uri="{FF2B5EF4-FFF2-40B4-BE49-F238E27FC236}">
                <a16:creationId xmlns:a16="http://schemas.microsoft.com/office/drawing/2014/main" id="{3DB76D23-03CC-ACBA-15EA-721C1A78F233}"/>
              </a:ext>
            </a:extLst>
          </p:cNvPr>
          <p:cNvSpPr/>
          <p:nvPr/>
        </p:nvSpPr>
        <p:spPr>
          <a:xfrm>
            <a:off x="8518848" y="5207001"/>
            <a:ext cx="3272971"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200" b="0"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尾气分子催化分解示意图</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8870982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674" y="290480"/>
            <a:ext cx="10515600" cy="539530"/>
          </a:xfrm>
        </p:spPr>
        <p:txBody>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环境保护催化剂</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Environmental Protection Catalysts</a:t>
            </a:r>
            <a:endPar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内容占位符 2"/>
          <p:cNvSpPr>
            <a:spLocks noGrp="1"/>
          </p:cNvSpPr>
          <p:nvPr>
            <p:ph idx="1"/>
          </p:nvPr>
        </p:nvSpPr>
        <p:spPr>
          <a:xfrm>
            <a:off x="838200" y="1280795"/>
            <a:ext cx="10717530" cy="4896485"/>
          </a:xfrm>
        </p:spPr>
        <p:txBody>
          <a:bodyPr>
            <a:normAutofit fontScale="90000" lnSpcReduction="20000"/>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三效催化剂使用铈锆固溶体载体</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同时处理</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HC</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CO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Three-way catalysts employ ceria-zirconia solid solution supports for the simultaneous removal of HC, CO and NOₓ.</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buNone/>
            </a:pP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存在的问题</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ssues</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p>
          <a:p>
            <a:pPr lvl="1"/>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铈锆固溶体</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载体不稳定</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Carrier is not stable</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需求</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Requirement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a:p>
            <a:pPr lvl="1"/>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良好的热稳定性</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Good thermal stability</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pPr lvl="1"/>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高的</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OSC</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能力</a:t>
            </a: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rPr>
              <a:t>High OSC capability</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润和方法</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p>
          <a:p>
            <a:pPr lvl="1"/>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多组分稀土复合氧化物固溶体</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w</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baseline="-25000" dirty="0" err="1">
                <a:latin typeface="Times New Roman" panose="02020603050405020304" pitchFamily="18" charset="0"/>
                <a:ea typeface="微软雅黑" panose="020B0503020204020204" pitchFamily="34" charset="-122"/>
                <a:cs typeface="Times New Roman" panose="02020603050405020304" pitchFamily="18" charset="0"/>
              </a:rPr>
              <a:t>x+y+z+w</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aseline="-25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Multicomponent rare earth oxide solid solution</a:t>
            </a:r>
          </a:p>
          <a:p>
            <a:pPr lvl="1"/>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水热合成方法</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hydrothermal synthesis</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a:p>
            <a:pPr lvl="1"/>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添加模板剂造孔</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Add template for porosity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389CBED6-764F-2CEE-C861-E2719538BBC4}"/>
              </a:ext>
            </a:extLst>
          </p:cNvPr>
          <p:cNvSpPr txBox="1">
            <a:spLocks/>
          </p:cNvSpPr>
          <p:nvPr/>
        </p:nvSpPr>
        <p:spPr>
          <a:xfrm>
            <a:off x="300703" y="290480"/>
            <a:ext cx="10905697" cy="53953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高热稳定性稀土混合氧化物</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High thermal stability rare-earth mixed oxides</a:t>
            </a:r>
            <a:endPar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aphicFrame>
        <p:nvGraphicFramePr>
          <p:cNvPr id="6" name="表格 5">
            <a:extLst>
              <a:ext uri="{FF2B5EF4-FFF2-40B4-BE49-F238E27FC236}">
                <a16:creationId xmlns:a16="http://schemas.microsoft.com/office/drawing/2014/main" id="{6DE203AD-B3F4-CB79-BDAF-8B374755EB31}"/>
              </a:ext>
            </a:extLst>
          </p:cNvPr>
          <p:cNvGraphicFramePr>
            <a:graphicFrameLocks noGrp="1"/>
          </p:cNvGraphicFramePr>
          <p:nvPr>
            <p:extLst>
              <p:ext uri="{D42A27DB-BD31-4B8C-83A1-F6EECF244321}">
                <p14:modId xmlns:p14="http://schemas.microsoft.com/office/powerpoint/2010/main" val="1706941085"/>
              </p:ext>
            </p:extLst>
          </p:nvPr>
        </p:nvGraphicFramePr>
        <p:xfrm>
          <a:off x="65313" y="4750583"/>
          <a:ext cx="11859779" cy="1925658"/>
        </p:xfrm>
        <a:graphic>
          <a:graphicData uri="http://schemas.openxmlformats.org/drawingml/2006/table">
            <a:tbl>
              <a:tblPr firstRow="1" firstCol="1" bandRow="1">
                <a:tableStyleId>{5C22544A-7EE6-4342-B048-85BDC9FD1C3A}</a:tableStyleId>
              </a:tblPr>
              <a:tblGrid>
                <a:gridCol w="2224949">
                  <a:extLst>
                    <a:ext uri="{9D8B030D-6E8A-4147-A177-3AD203B41FA5}">
                      <a16:colId xmlns:a16="http://schemas.microsoft.com/office/drawing/2014/main" val="2240666333"/>
                    </a:ext>
                  </a:extLst>
                </a:gridCol>
                <a:gridCol w="1212929">
                  <a:extLst>
                    <a:ext uri="{9D8B030D-6E8A-4147-A177-3AD203B41FA5}">
                      <a16:colId xmlns:a16="http://schemas.microsoft.com/office/drawing/2014/main" val="162930164"/>
                    </a:ext>
                  </a:extLst>
                </a:gridCol>
                <a:gridCol w="584862">
                  <a:extLst>
                    <a:ext uri="{9D8B030D-6E8A-4147-A177-3AD203B41FA5}">
                      <a16:colId xmlns:a16="http://schemas.microsoft.com/office/drawing/2014/main" val="1961313158"/>
                    </a:ext>
                  </a:extLst>
                </a:gridCol>
                <a:gridCol w="818480">
                  <a:extLst>
                    <a:ext uri="{9D8B030D-6E8A-4147-A177-3AD203B41FA5}">
                      <a16:colId xmlns:a16="http://schemas.microsoft.com/office/drawing/2014/main" val="1778354136"/>
                    </a:ext>
                  </a:extLst>
                </a:gridCol>
                <a:gridCol w="766236">
                  <a:extLst>
                    <a:ext uri="{9D8B030D-6E8A-4147-A177-3AD203B41FA5}">
                      <a16:colId xmlns:a16="http://schemas.microsoft.com/office/drawing/2014/main" val="3269220012"/>
                    </a:ext>
                  </a:extLst>
                </a:gridCol>
                <a:gridCol w="513726">
                  <a:extLst>
                    <a:ext uri="{9D8B030D-6E8A-4147-A177-3AD203B41FA5}">
                      <a16:colId xmlns:a16="http://schemas.microsoft.com/office/drawing/2014/main" val="2892662730"/>
                    </a:ext>
                  </a:extLst>
                </a:gridCol>
                <a:gridCol w="705286">
                  <a:extLst>
                    <a:ext uri="{9D8B030D-6E8A-4147-A177-3AD203B41FA5}">
                      <a16:colId xmlns:a16="http://schemas.microsoft.com/office/drawing/2014/main" val="3240389153"/>
                    </a:ext>
                  </a:extLst>
                </a:gridCol>
                <a:gridCol w="1610837">
                  <a:extLst>
                    <a:ext uri="{9D8B030D-6E8A-4147-A177-3AD203B41FA5}">
                      <a16:colId xmlns:a16="http://schemas.microsoft.com/office/drawing/2014/main" val="215662320"/>
                    </a:ext>
                  </a:extLst>
                </a:gridCol>
                <a:gridCol w="1885447">
                  <a:extLst>
                    <a:ext uri="{9D8B030D-6E8A-4147-A177-3AD203B41FA5}">
                      <a16:colId xmlns:a16="http://schemas.microsoft.com/office/drawing/2014/main" val="716228602"/>
                    </a:ext>
                  </a:extLst>
                </a:gridCol>
                <a:gridCol w="1537027">
                  <a:extLst>
                    <a:ext uri="{9D8B030D-6E8A-4147-A177-3AD203B41FA5}">
                      <a16:colId xmlns:a16="http://schemas.microsoft.com/office/drawing/2014/main" val="1194230110"/>
                    </a:ext>
                  </a:extLst>
                </a:gridCol>
              </a:tblGrid>
              <a:tr h="184211">
                <a:tc rowSpan="2">
                  <a:txBody>
                    <a:bodyPr/>
                    <a:lstStyle/>
                    <a:p>
                      <a:pPr algn="ctr">
                        <a:buNone/>
                      </a:pPr>
                      <a:r>
                        <a:rPr lang="en-US" altLang="zh-CN" sz="1800" kern="0" dirty="0">
                          <a:effectLst/>
                        </a:rPr>
                        <a:t>Item</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rowSpan="2">
                  <a:txBody>
                    <a:bodyPr/>
                    <a:lstStyle/>
                    <a:p>
                      <a:pPr algn="ctr">
                        <a:buNone/>
                      </a:pPr>
                      <a:r>
                        <a:rPr lang="en-US" altLang="zh-CN" sz="1800" kern="0" dirty="0">
                          <a:effectLst/>
                        </a:rPr>
                        <a:t>Name</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gridSpan="5">
                  <a:txBody>
                    <a:bodyPr/>
                    <a:lstStyle/>
                    <a:p>
                      <a:pPr algn="ctr">
                        <a:buNone/>
                      </a:pPr>
                      <a:r>
                        <a:rPr lang="en-US" altLang="zh-CN" sz="1800" kern="0" dirty="0">
                          <a:effectLst/>
                        </a:rPr>
                        <a:t>Metal</a:t>
                      </a:r>
                      <a:r>
                        <a:rPr lang="en-US" sz="1800" kern="0" dirty="0">
                          <a:effectLst/>
                        </a:rPr>
                        <a:t> Oxide </a:t>
                      </a:r>
                      <a:r>
                        <a:rPr lang="en-US" sz="1800" kern="0" dirty="0" err="1">
                          <a:effectLst/>
                        </a:rPr>
                        <a:t>wt</a:t>
                      </a:r>
                      <a:r>
                        <a:rPr lang="en-US" sz="1800" kern="0" dirty="0">
                          <a:effectLst/>
                        </a:rPr>
                        <a:t>%</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3">
                  <a:txBody>
                    <a:bodyPr/>
                    <a:lstStyle/>
                    <a:p>
                      <a:pPr algn="ctr">
                        <a:buNone/>
                      </a:pPr>
                      <a:r>
                        <a:rPr lang="en-US" sz="1800" kern="0" dirty="0">
                          <a:effectLst/>
                        </a:rPr>
                        <a:t>1000</a:t>
                      </a:r>
                      <a:r>
                        <a:rPr lang="zh-CN" sz="1800" kern="0" dirty="0">
                          <a:effectLst/>
                        </a:rPr>
                        <a:t>°</a:t>
                      </a:r>
                      <a:r>
                        <a:rPr lang="en-US" sz="1800" kern="0" dirty="0">
                          <a:effectLst/>
                        </a:rPr>
                        <a:t>C/4h</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75484996"/>
                  </a:ext>
                </a:extLst>
              </a:tr>
              <a:tr h="368422">
                <a:tc vMerge="1">
                  <a:txBody>
                    <a:bodyPr/>
                    <a:lstStyle/>
                    <a:p>
                      <a:endParaRPr lang="zh-CN" altLang="en-US"/>
                    </a:p>
                  </a:txBody>
                  <a:tcPr/>
                </a:tc>
                <a:tc vMerge="1">
                  <a:txBody>
                    <a:bodyPr/>
                    <a:lstStyle/>
                    <a:p>
                      <a:endParaRPr lang="zh-CN" altLang="en-US"/>
                    </a:p>
                  </a:txBody>
                  <a:tcPr/>
                </a:tc>
                <a:tc>
                  <a:txBody>
                    <a:bodyPr/>
                    <a:lstStyle/>
                    <a:p>
                      <a:pPr algn="ctr">
                        <a:buNone/>
                      </a:pPr>
                      <a:r>
                        <a:rPr lang="en-US" sz="1800" kern="0" dirty="0">
                          <a:effectLst/>
                        </a:rPr>
                        <a:t>CeO</a:t>
                      </a:r>
                      <a:r>
                        <a:rPr lang="en-US" sz="1800" kern="0" baseline="-25000" dirty="0">
                          <a:effectLst/>
                        </a:rPr>
                        <a:t>2</a:t>
                      </a:r>
                      <a:endParaRPr lang="zh-CN" sz="1800" kern="100" baseline="-250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ZrO</a:t>
                      </a:r>
                      <a:r>
                        <a:rPr lang="en-US" sz="1800" kern="0" baseline="-25000" dirty="0">
                          <a:effectLst/>
                        </a:rPr>
                        <a:t>2</a:t>
                      </a:r>
                      <a:endParaRPr lang="zh-CN" sz="1800" kern="100" baseline="-250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La</a:t>
                      </a:r>
                      <a:r>
                        <a:rPr lang="en-US" sz="1800" kern="0" baseline="-25000" dirty="0">
                          <a:effectLst/>
                        </a:rPr>
                        <a:t>2</a:t>
                      </a:r>
                      <a:r>
                        <a:rPr lang="en-US" sz="1800" kern="0" dirty="0">
                          <a:effectLst/>
                        </a:rPr>
                        <a:t>O</a:t>
                      </a:r>
                      <a:r>
                        <a:rPr lang="en-US" sz="1800" kern="0" baseline="-25000" dirty="0">
                          <a:effectLst/>
                        </a:rPr>
                        <a:t>3</a:t>
                      </a:r>
                      <a:endParaRPr lang="zh-CN" sz="1800" kern="100" baseline="-250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solidFill>
                            <a:schemeClr val="dk1"/>
                          </a:solidFill>
                          <a:effectLst/>
                          <a:latin typeface="+mn-lt"/>
                          <a:ea typeface="+mn-ea"/>
                          <a:cs typeface="+mn-cs"/>
                        </a:rPr>
                        <a:t>RE-A</a:t>
                      </a:r>
                      <a:endParaRPr lang="zh-CN" altLang="en-US" sz="1800" kern="0" dirty="0">
                        <a:solidFill>
                          <a:schemeClr val="dk1"/>
                        </a:solidFill>
                        <a:effectLst/>
                        <a:latin typeface="+mn-lt"/>
                        <a:ea typeface="+mn-ea"/>
                        <a:cs typeface="+mn-cs"/>
                      </a:endParaRPr>
                    </a:p>
                  </a:txBody>
                  <a:tcPr marL="68580" marR="68580" marT="0" marB="0"/>
                </a:tc>
                <a:tc>
                  <a:txBody>
                    <a:bodyPr/>
                    <a:lstStyle/>
                    <a:p>
                      <a:pPr algn="ctr">
                        <a:buNone/>
                      </a:pPr>
                      <a:r>
                        <a:rPr lang="en-US" altLang="zh-CN" sz="1800" kern="0" dirty="0">
                          <a:solidFill>
                            <a:schemeClr val="dk1"/>
                          </a:solidFill>
                          <a:effectLst/>
                          <a:latin typeface="+mn-lt"/>
                          <a:ea typeface="+mn-ea"/>
                          <a:cs typeface="+mn-cs"/>
                        </a:rPr>
                        <a:t>RE-B</a:t>
                      </a:r>
                      <a:endParaRPr lang="zh-CN" altLang="en-US" sz="1800" kern="0" dirty="0">
                        <a:solidFill>
                          <a:schemeClr val="dk1"/>
                        </a:solidFill>
                        <a:effectLst/>
                        <a:latin typeface="+mn-lt"/>
                        <a:ea typeface="+mn-ea"/>
                        <a:cs typeface="+mn-cs"/>
                      </a:endParaRPr>
                    </a:p>
                  </a:txBody>
                  <a:tcPr marL="68580" marR="68580" marT="0" marB="0"/>
                </a:tc>
                <a:tc>
                  <a:txBody>
                    <a:bodyPr/>
                    <a:lstStyle/>
                    <a:p>
                      <a:pPr algn="ctr">
                        <a:buNone/>
                      </a:pPr>
                      <a:r>
                        <a:rPr lang="en-US" altLang="zh-CN" sz="1800" kern="0" dirty="0">
                          <a:effectLst/>
                        </a:rPr>
                        <a:t>BET surface area</a:t>
                      </a:r>
                      <a:r>
                        <a:rPr lang="zh-CN" sz="1800" kern="0" dirty="0">
                          <a:effectLst/>
                        </a:rPr>
                        <a:t>，</a:t>
                      </a:r>
                      <a:r>
                        <a:rPr lang="en-US" sz="1800" kern="0" dirty="0">
                          <a:effectLst/>
                        </a:rPr>
                        <a:t>m</a:t>
                      </a:r>
                      <a:r>
                        <a:rPr lang="en-US" sz="1800" kern="0" baseline="30000" dirty="0">
                          <a:effectLst/>
                        </a:rPr>
                        <a:t>2</a:t>
                      </a:r>
                      <a:r>
                        <a:rPr lang="en-US" sz="1800" kern="0" dirty="0">
                          <a:effectLst/>
                        </a:rPr>
                        <a:t>/g</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altLang="zh-CN" sz="1800" kern="0" dirty="0">
                          <a:effectLst/>
                        </a:rPr>
                        <a:t>Pore volume</a:t>
                      </a:r>
                      <a:r>
                        <a:rPr lang="zh-CN" sz="1800" kern="0" dirty="0">
                          <a:effectLst/>
                        </a:rPr>
                        <a:t>，</a:t>
                      </a:r>
                      <a:r>
                        <a:rPr lang="en-US" sz="1800" kern="0" dirty="0">
                          <a:effectLst/>
                        </a:rPr>
                        <a:t>cc/g</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OSC</a:t>
                      </a:r>
                      <a:r>
                        <a:rPr lang="zh-CN" sz="1800" kern="0" dirty="0">
                          <a:effectLst/>
                        </a:rPr>
                        <a:t>，</a:t>
                      </a:r>
                      <a:r>
                        <a:rPr lang="en-US" sz="1800" kern="0" dirty="0">
                          <a:effectLst/>
                        </a:rPr>
                        <a:t> mmol O/g oxide</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753933762"/>
                  </a:ext>
                </a:extLst>
              </a:tr>
              <a:tr h="184211">
                <a:tc rowSpan="2">
                  <a:txBody>
                    <a:bodyPr/>
                    <a:lstStyle/>
                    <a:p>
                      <a:pPr algn="ctr">
                        <a:buNone/>
                      </a:pPr>
                      <a:r>
                        <a:rPr lang="zh-CN" altLang="en-US" sz="1800" kern="0" dirty="0">
                          <a:effectLst/>
                        </a:rPr>
                        <a:t>高</a:t>
                      </a:r>
                      <a:r>
                        <a:rPr lang="en-US" altLang="zh-CN" sz="1800" kern="0" dirty="0">
                          <a:effectLst/>
                        </a:rPr>
                        <a:t>Ce</a:t>
                      </a:r>
                      <a:r>
                        <a:rPr lang="zh-CN" sz="1800" kern="0" dirty="0">
                          <a:effectLst/>
                        </a:rPr>
                        <a:t>铈锆固溶体</a:t>
                      </a:r>
                      <a:r>
                        <a:rPr lang="en-US" altLang="zh-CN" sz="1200" dirty="0"/>
                        <a:t>High-Ce ceria‑zirconia oxide</a:t>
                      </a:r>
                      <a:endParaRPr 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Reference</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40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r">
                        <a:buNone/>
                      </a:pPr>
                      <a:r>
                        <a:rPr lang="en-US" sz="1800" kern="0" dirty="0">
                          <a:effectLst/>
                        </a:rPr>
                        <a:t>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48.6</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0.38</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0.69</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484686601"/>
                  </a:ext>
                </a:extLst>
              </a:tr>
              <a:tr h="277029">
                <a:tc vMerge="1">
                  <a:txBody>
                    <a:bodyPr/>
                    <a:lstStyle/>
                    <a:p>
                      <a:endParaRPr lang="zh-CN" altLang="en-US"/>
                    </a:p>
                  </a:txBody>
                  <a:tcPr/>
                </a:tc>
                <a:tc>
                  <a:txBody>
                    <a:bodyPr/>
                    <a:lstStyle/>
                    <a:p>
                      <a:pPr algn="ctr">
                        <a:buNone/>
                      </a:pPr>
                      <a:r>
                        <a:rPr lang="en-US" sz="1800" kern="0" dirty="0" err="1">
                          <a:effectLst/>
                        </a:rPr>
                        <a:t>Rezel</a:t>
                      </a:r>
                      <a:r>
                        <a:rPr lang="en-US" sz="1800" kern="0" dirty="0">
                          <a:effectLst/>
                        </a:rPr>
                        <a:t> 013</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40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r">
                        <a:buNone/>
                      </a:pPr>
                      <a:r>
                        <a:rPr lang="en-US" sz="1800" kern="0" dirty="0">
                          <a:effectLst/>
                        </a:rPr>
                        <a:t>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52.6</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0.39</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0.7</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4218838106"/>
                  </a:ext>
                </a:extLst>
              </a:tr>
              <a:tr h="184211">
                <a:tc rowSpan="2">
                  <a:txBody>
                    <a:bodyPr/>
                    <a:lstStyle/>
                    <a:p>
                      <a:pPr algn="ctr">
                        <a:buNone/>
                      </a:pPr>
                      <a:r>
                        <a:rPr lang="zh-CN" altLang="en-US" sz="1800" kern="0" dirty="0">
                          <a:effectLst/>
                        </a:rPr>
                        <a:t>低</a:t>
                      </a:r>
                      <a:r>
                        <a:rPr lang="en-US" altLang="zh-CN" sz="1800" kern="0" dirty="0">
                          <a:effectLst/>
                        </a:rPr>
                        <a:t>Ce</a:t>
                      </a:r>
                      <a:r>
                        <a:rPr lang="zh-CN" sz="1800" kern="0" dirty="0">
                          <a:effectLst/>
                        </a:rPr>
                        <a:t>铈锆固溶体</a:t>
                      </a:r>
                      <a:endParaRPr lang="en-US" altLang="zh-CN" sz="1800" kern="0" dirty="0">
                        <a:effectLst/>
                      </a:endParaRPr>
                    </a:p>
                    <a:p>
                      <a:pPr algn="ctr">
                        <a:buNone/>
                      </a:pPr>
                      <a:r>
                        <a:rPr lang="en-US" altLang="zh-CN" sz="1200" dirty="0"/>
                        <a:t>Low-Ce ceria‑zirconia oxide</a:t>
                      </a:r>
                      <a:endParaRPr 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Reference</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24</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60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3.5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r">
                        <a:buNone/>
                      </a:pPr>
                      <a:r>
                        <a:rPr lang="en-US" sz="1800" kern="0" dirty="0">
                          <a:effectLst/>
                        </a:rPr>
                        <a:t>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12.5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55.7</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0.42</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0.36</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749836520"/>
                  </a:ext>
                </a:extLst>
              </a:tr>
              <a:tr h="277029">
                <a:tc vMerge="1">
                  <a:txBody>
                    <a:bodyPr/>
                    <a:lstStyle/>
                    <a:p>
                      <a:endParaRPr lang="zh-CN" altLang="en-US"/>
                    </a:p>
                  </a:txBody>
                  <a:tcPr/>
                </a:tc>
                <a:tc>
                  <a:txBody>
                    <a:bodyPr/>
                    <a:lstStyle/>
                    <a:p>
                      <a:pPr algn="ctr">
                        <a:buNone/>
                      </a:pPr>
                      <a:r>
                        <a:rPr lang="en-US" sz="1800" kern="0" dirty="0" err="1">
                          <a:effectLst/>
                        </a:rPr>
                        <a:t>Rezel</a:t>
                      </a:r>
                      <a:r>
                        <a:rPr lang="en-US" sz="1800" kern="0" dirty="0">
                          <a:effectLst/>
                        </a:rPr>
                        <a:t> 213</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24</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60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3.5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r">
                        <a:buNone/>
                      </a:pPr>
                      <a:r>
                        <a:rPr lang="en-US" sz="1800" kern="0" dirty="0">
                          <a:effectLst/>
                        </a:rPr>
                        <a:t>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12.5</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60.8</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0.44</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tc>
                  <a:txBody>
                    <a:bodyPr/>
                    <a:lstStyle/>
                    <a:p>
                      <a:pPr algn="ctr">
                        <a:buNone/>
                      </a:pPr>
                      <a:r>
                        <a:rPr lang="en-US" sz="1800" kern="0" dirty="0">
                          <a:effectLst/>
                        </a:rPr>
                        <a:t>0.37</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264090962"/>
                  </a:ext>
                </a:extLst>
              </a:tr>
            </a:tbl>
          </a:graphicData>
        </a:graphic>
      </p:graphicFrame>
      <p:sp>
        <p:nvSpPr>
          <p:cNvPr id="12" name="文本框 11">
            <a:extLst>
              <a:ext uri="{FF2B5EF4-FFF2-40B4-BE49-F238E27FC236}">
                <a16:creationId xmlns:a16="http://schemas.microsoft.com/office/drawing/2014/main" id="{57792371-1DBE-0040-546C-A71D69BBAB1E}"/>
              </a:ext>
            </a:extLst>
          </p:cNvPr>
          <p:cNvSpPr txBox="1"/>
          <p:nvPr/>
        </p:nvSpPr>
        <p:spPr>
          <a:xfrm>
            <a:off x="8797158" y="1685251"/>
            <a:ext cx="3226676" cy="2585323"/>
          </a:xfrm>
          <a:prstGeom prst="rect">
            <a:avLst/>
          </a:prstGeom>
          <a:noFill/>
        </p:spPr>
        <p:txBody>
          <a:bodyPr wrap="square">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与参考样品相比，</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REZEL</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的稀土混合氧化物固溶体热稳定性更好，同时</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OSC</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性能保持。</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t>Compared to the reference sample, REZEL rare earth mixed oxide solid solution exhibits better thermal stability while maintaining its OSC performance.</a:t>
            </a:r>
          </a:p>
        </p:txBody>
      </p:sp>
      <p:pic>
        <p:nvPicPr>
          <p:cNvPr id="17" name="图片 16">
            <a:extLst>
              <a:ext uri="{FF2B5EF4-FFF2-40B4-BE49-F238E27FC236}">
                <a16:creationId xmlns:a16="http://schemas.microsoft.com/office/drawing/2014/main" id="{2D29AC53-E00A-A3C7-3A6A-2E813CDB0988}"/>
              </a:ext>
            </a:extLst>
          </p:cNvPr>
          <p:cNvPicPr>
            <a:picLocks noChangeAspect="1"/>
          </p:cNvPicPr>
          <p:nvPr/>
        </p:nvPicPr>
        <p:blipFill>
          <a:blip r:embed="rId3"/>
          <a:stretch>
            <a:fillRect/>
          </a:stretch>
        </p:blipFill>
        <p:spPr>
          <a:xfrm>
            <a:off x="868821" y="1010333"/>
            <a:ext cx="7586210" cy="3690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8000" y="185575"/>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CONTENTS / </a:t>
            </a:r>
            <a:r>
              <a:rPr lang="en-US" sz="36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目录</a:t>
            </a:r>
            <a:endParaRPr lang="en-US" sz="1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2885593" y="1330130"/>
            <a:ext cx="6778248" cy="958202"/>
          </a:xfrm>
          <a:prstGeom prst="roundRect">
            <a:avLst>
              <a:gd name="adj" fmla="val 1000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39592" y="1520630"/>
            <a:ext cx="637953" cy="406400"/>
          </a:xfrm>
          <a:prstGeom prst="rect">
            <a:avLst/>
          </a:prstGeom>
        </p:spPr>
      </p:pic>
      <p:sp>
        <p:nvSpPr>
          <p:cNvPr id="5" name="AutoShape 5"/>
          <p:cNvSpPr/>
          <p:nvPr/>
        </p:nvSpPr>
        <p:spPr>
          <a:xfrm>
            <a:off x="3936842" y="1482530"/>
            <a:ext cx="4494245"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01. </a:t>
            </a: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稀土催化概述</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AutoShape 6"/>
          <p:cNvSpPr/>
          <p:nvPr/>
        </p:nvSpPr>
        <p:spPr>
          <a:xfrm>
            <a:off x="3936842" y="1863530"/>
            <a:ext cx="4494245"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Poppins"/>
              </a:rPr>
              <a:t>Overview of Rare Earth Catalysis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2885593" y="2384231"/>
            <a:ext cx="6778248" cy="958202"/>
          </a:xfrm>
          <a:prstGeom prst="roundRect">
            <a:avLst>
              <a:gd name="adj" fmla="val 1000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9592" y="2574731"/>
            <a:ext cx="637953" cy="406400"/>
          </a:xfrm>
          <a:prstGeom prst="rect">
            <a:avLst/>
          </a:prstGeom>
        </p:spPr>
      </p:pic>
      <p:sp>
        <p:nvSpPr>
          <p:cNvPr id="9" name="AutoShape 9"/>
          <p:cNvSpPr/>
          <p:nvPr/>
        </p:nvSpPr>
        <p:spPr>
          <a:xfrm>
            <a:off x="3936842" y="2536631"/>
            <a:ext cx="4494245"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02. </a:t>
            </a: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工业化应用现状</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3936842" y="2917631"/>
            <a:ext cx="4494245"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Poppins"/>
              </a:rPr>
              <a:t>Current Status of Industrial Applications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2885593" y="3438332"/>
            <a:ext cx="6778248" cy="958202"/>
          </a:xfrm>
          <a:prstGeom prst="roundRect">
            <a:avLst>
              <a:gd name="adj" fmla="val 1000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9592" y="3628832"/>
            <a:ext cx="637953" cy="406400"/>
          </a:xfrm>
          <a:prstGeom prst="rect">
            <a:avLst/>
          </a:prstGeom>
        </p:spPr>
      </p:pic>
      <p:sp>
        <p:nvSpPr>
          <p:cNvPr id="13" name="AutoShape 13"/>
          <p:cNvSpPr/>
          <p:nvPr/>
        </p:nvSpPr>
        <p:spPr>
          <a:xfrm>
            <a:off x="3936842" y="3590732"/>
            <a:ext cx="4494245"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03. </a:t>
            </a: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潜在应用领域探索</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3936842" y="3971732"/>
            <a:ext cx="4494245"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Poppins"/>
              </a:rPr>
              <a:t>Exploration of Potential Application Fields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AutoShape 15"/>
          <p:cNvSpPr/>
          <p:nvPr/>
        </p:nvSpPr>
        <p:spPr>
          <a:xfrm>
            <a:off x="2885593" y="4517703"/>
            <a:ext cx="6778248" cy="958202"/>
          </a:xfrm>
          <a:prstGeom prst="roundRect">
            <a:avLst>
              <a:gd name="adj" fmla="val 1000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9592" y="4670103"/>
            <a:ext cx="637953" cy="406400"/>
          </a:xfrm>
          <a:prstGeom prst="rect">
            <a:avLst/>
          </a:prstGeom>
        </p:spPr>
      </p:pic>
      <p:sp>
        <p:nvSpPr>
          <p:cNvPr id="17" name="AutoShape 17"/>
          <p:cNvSpPr/>
          <p:nvPr/>
        </p:nvSpPr>
        <p:spPr>
          <a:xfrm>
            <a:off x="3936842" y="4670103"/>
            <a:ext cx="4494245"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04. </a:t>
            </a: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国内外最新研究进展</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AutoShape 18"/>
          <p:cNvSpPr/>
          <p:nvPr/>
        </p:nvSpPr>
        <p:spPr>
          <a:xfrm>
            <a:off x="3936842" y="5051103"/>
            <a:ext cx="4494245"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Poppins"/>
              </a:rPr>
              <a:t>Latest Research Progress at Home and Abroad</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AutoShape 23"/>
          <p:cNvSpPr/>
          <p:nvPr/>
        </p:nvSpPr>
        <p:spPr>
          <a:xfrm>
            <a:off x="2885593" y="5628305"/>
            <a:ext cx="6778248" cy="958202"/>
          </a:xfrm>
          <a:prstGeom prst="roundRect">
            <a:avLst>
              <a:gd name="adj" fmla="val 1000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Picture 2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9592" y="5818805"/>
            <a:ext cx="637953" cy="406400"/>
          </a:xfrm>
          <a:prstGeom prst="rect">
            <a:avLst/>
          </a:prstGeom>
        </p:spPr>
      </p:pic>
      <p:sp>
        <p:nvSpPr>
          <p:cNvPr id="25" name="AutoShape 25"/>
          <p:cNvSpPr/>
          <p:nvPr/>
        </p:nvSpPr>
        <p:spPr>
          <a:xfrm>
            <a:off x="3936842" y="5780705"/>
            <a:ext cx="4494245"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05. </a:t>
            </a: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总结与未来展望</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AutoShape 26"/>
          <p:cNvSpPr/>
          <p:nvPr/>
        </p:nvSpPr>
        <p:spPr>
          <a:xfrm>
            <a:off x="3936842" y="6161705"/>
            <a:ext cx="4494245"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Poppins"/>
              </a:rPr>
              <a:t>Conclusion and Future Outlook</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2711" y="68424"/>
            <a:ext cx="1066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工业废气脱硝</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(SCR)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Industrial Flue Gas Denitrification</a:t>
            </a:r>
            <a:endParaRPr lang="en-US" sz="105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295470" y="1258322"/>
            <a:ext cx="7160264" cy="1665782"/>
          </a:xfrm>
          <a:prstGeom prst="roundRect">
            <a:avLst>
              <a:gd name="adj" fmla="val 9090"/>
            </a:avLst>
          </a:prstGeom>
          <a:solidFill>
            <a:srgbClr val="F8FAFC">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470" y="1383505"/>
            <a:ext cx="406400" cy="406400"/>
          </a:xfrm>
          <a:prstGeom prst="rect">
            <a:avLst/>
          </a:prstGeom>
        </p:spPr>
      </p:pic>
      <p:sp>
        <p:nvSpPr>
          <p:cNvPr id="5" name="AutoShape 5"/>
          <p:cNvSpPr/>
          <p:nvPr/>
        </p:nvSpPr>
        <p:spPr>
          <a:xfrm>
            <a:off x="1057470" y="1345405"/>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核心应用场景</a:t>
            </a:r>
            <a:r>
              <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a:t>
            </a:r>
            <a:r>
              <a:rPr lang="en-US" altLang="zh-CN" sz="1100" dirty="0"/>
              <a:t>Core Application Scenarios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AutoShape 6"/>
          <p:cNvSpPr/>
          <p:nvPr/>
        </p:nvSpPr>
        <p:spPr>
          <a:xfrm>
            <a:off x="1057470" y="1766322"/>
            <a:ext cx="6112942" cy="1134098"/>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广泛应用于火力发电、钢铁、水泥等高污染行业，利用稀土基SCR催化剂高效去除烟气中的氮氧化物</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(NOx)。</a:t>
            </a:r>
            <a:r>
              <a:rPr lang="en-US" altLang="zh-CN" sz="1200" dirty="0"/>
              <a:t>Widely used in high-pollution industries such as thermal power generation, steel, and cement. Rare earth-based SCR catalysts are adopted to efficiently remove nitrogen oxides (NOₓ) from flue gas.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295470" y="3051104"/>
            <a:ext cx="7160264" cy="1736796"/>
          </a:xfrm>
          <a:prstGeom prst="roundRect">
            <a:avLst>
              <a:gd name="adj" fmla="val 8333"/>
            </a:avLst>
          </a:prstGeom>
          <a:solidFill>
            <a:srgbClr val="F8FAFC">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470" y="3176287"/>
            <a:ext cx="406400" cy="406400"/>
          </a:xfrm>
          <a:prstGeom prst="rect">
            <a:avLst/>
          </a:prstGeom>
        </p:spPr>
      </p:pic>
      <p:sp>
        <p:nvSpPr>
          <p:cNvPr id="9" name="AutoShape 9"/>
          <p:cNvSpPr/>
          <p:nvPr/>
        </p:nvSpPr>
        <p:spPr>
          <a:xfrm>
            <a:off x="1057470" y="3138187"/>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卓越技术优势</a:t>
            </a:r>
            <a:r>
              <a:rPr lang="en-US" altLang="zh-CN" sz="1100" dirty="0" err="1"/>
              <a:t>Outstanding</a:t>
            </a:r>
            <a:r>
              <a:rPr lang="en-US" altLang="zh-CN" sz="1100" dirty="0"/>
              <a:t> Technical Advantages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1057470" y="3559103"/>
            <a:ext cx="6112942" cy="122879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相比传统钒钛基催化剂，稀土催化剂具有更宽的活性温窗</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(250-400℃)和优异的抗硫中毒能力，NOx转化率超85%。</a:t>
            </a:r>
            <a:r>
              <a:rPr lang="en-US" altLang="zh-CN" sz="1200" dirty="0"/>
              <a:t>Compared with traditional vanadium-titanium-based catalysts, rare earth catalysts feature a wider active temperature window (250–400℃) and excellent sulfur poisoning resistance, with NOₓ conversion rate exceeding 85%.</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295470" y="4914900"/>
            <a:ext cx="7160264" cy="1573084"/>
          </a:xfrm>
          <a:prstGeom prst="roundRect">
            <a:avLst>
              <a:gd name="adj" fmla="val 10000"/>
            </a:avLst>
          </a:prstGeom>
          <a:solidFill>
            <a:srgbClr val="F8FAFC">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470" y="5040083"/>
            <a:ext cx="406400" cy="406400"/>
          </a:xfrm>
          <a:prstGeom prst="rect">
            <a:avLst/>
          </a:prstGeom>
        </p:spPr>
      </p:pic>
      <p:sp>
        <p:nvSpPr>
          <p:cNvPr id="13" name="AutoShape 13"/>
          <p:cNvSpPr/>
          <p:nvPr/>
        </p:nvSpPr>
        <p:spPr>
          <a:xfrm>
            <a:off x="1057470" y="5001983"/>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广阔市场前景</a:t>
            </a:r>
            <a:r>
              <a:rPr lang="en-US" altLang="zh-CN" sz="1100" dirty="0" err="1"/>
              <a:t>Broad</a:t>
            </a:r>
            <a:r>
              <a:rPr lang="en-US" altLang="zh-CN" sz="1100" dirty="0"/>
              <a:t> Market Prospects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1057470" y="5422900"/>
            <a:ext cx="6112942" cy="1001584"/>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环保法规趋严推动市场增长，预计2032年全球稀土脱硝催化剂市场规模将达约14.84亿美元</a:t>
            </a:r>
            <a:r>
              <a:rPr lang="en-US" sz="1600" b="0" i="0" u="none" strike="noStrike" baseline="30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1</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200" dirty="0"/>
              <a:t>Stricter environmental regulations drive market growth. The global market size of rare earth denitrification catalysts is projected to reach approximately 1.484 billion US dollars by 2032.</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Picture 15"/>
          <p:cNvPicPr>
            <a:picLocks noChangeAspect="1"/>
          </p:cNvPicPr>
          <p:nvPr/>
        </p:nvPicPr>
        <p:blipFill>
          <a:blip r:embed="rId6"/>
          <a:srcRect t="5000" b="5000"/>
          <a:stretch>
            <a:fillRect/>
          </a:stretch>
        </p:blipFill>
        <p:spPr>
          <a:xfrm>
            <a:off x="7922264" y="2165606"/>
            <a:ext cx="3897547" cy="3507792"/>
          </a:xfrm>
          <a:prstGeom prst="roundRect">
            <a:avLst>
              <a:gd name="adj" fmla="val 2777"/>
            </a:avLst>
          </a:prstGeom>
          <a:noFill/>
          <a:ln w="25400" cap="flat" cmpd="sng">
            <a:solidFill>
              <a:srgbClr val="41EAD4">
                <a:alpha val="50000"/>
              </a:srgbClr>
            </a:solidFill>
            <a:prstDash val="solid"/>
            <a:round/>
          </a:ln>
          <a:effectLst>
            <a:outerShdw blurRad="254000" dist="127000" dir="2700000" algn="tl" rotWithShape="0">
              <a:srgbClr val="000000">
                <a:alpha val="50000"/>
              </a:srgbClr>
            </a:outerShdw>
          </a:effectLst>
        </p:spPr>
      </p:pic>
      <p:sp>
        <p:nvSpPr>
          <p:cNvPr id="17" name="文本框 16">
            <a:extLst>
              <a:ext uri="{FF2B5EF4-FFF2-40B4-BE49-F238E27FC236}">
                <a16:creationId xmlns:a16="http://schemas.microsoft.com/office/drawing/2014/main" id="{782574D3-7C65-4E67-429F-11333BFEDF2D}"/>
              </a:ext>
            </a:extLst>
          </p:cNvPr>
          <p:cNvSpPr txBox="1"/>
          <p:nvPr/>
        </p:nvSpPr>
        <p:spPr>
          <a:xfrm>
            <a:off x="762000" y="6487984"/>
            <a:ext cx="6122772" cy="369332"/>
          </a:xfrm>
          <a:prstGeom prst="rect">
            <a:avLst/>
          </a:prstGeom>
          <a:noFill/>
        </p:spPr>
        <p:txBody>
          <a:bodyPr wrap="square">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https://m.gelonghui.com/p/4051387</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6000" y="2286000"/>
            <a:ext cx="10160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a:solidFill>
                  <a:srgbClr val="0EA5E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PART 03 / </a:t>
            </a:r>
            <a:r>
              <a:rPr lang="en-US" sz="3200" b="1" i="0" u="none" strike="noStrike" dirty="0" err="1">
                <a:solidFill>
                  <a:srgbClr val="0EA5E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第三部分</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1016000" y="3048000"/>
            <a:ext cx="10160000" cy="1016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800" b="1" i="0" u="none" strike="noStrike"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潜在应用领域探索</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Connector 4"/>
          <p:cNvCxnSpPr/>
          <p:nvPr/>
        </p:nvCxnSpPr>
        <p:spPr>
          <a:xfrm rot="-34372">
            <a:off x="5461032" y="4184650"/>
            <a:ext cx="1270127" cy="12700"/>
          </a:xfrm>
          <a:prstGeom prst="straightConnector1">
            <a:avLst/>
          </a:prstGeom>
          <a:solidFill>
            <a:srgbClr val="DEE0E3">
              <a:alpha val="100000"/>
            </a:srgbClr>
          </a:solidFill>
          <a:ln w="38100" cap="flat" cmpd="sng">
            <a:solidFill>
              <a:srgbClr val="0EA5E9">
                <a:alpha val="100000"/>
              </a:srgbClr>
            </a:solidFill>
            <a:prstDash val="solid"/>
            <a:round/>
            <a:headEnd type="none" w="lg" len="lg"/>
            <a:tailEnd type="none" w="lg" len="lg"/>
          </a:ln>
        </p:spPr>
      </p:cxnSp>
      <p:sp>
        <p:nvSpPr>
          <p:cNvPr id="5" name="AutoShape 5"/>
          <p:cNvSpPr/>
          <p:nvPr/>
        </p:nvSpPr>
        <p:spPr>
          <a:xfrm>
            <a:off x="1016000" y="4381500"/>
            <a:ext cx="10160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0" i="0" u="none" strike="noStrike"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Exploration of Potential Application Fields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66915" y="1133196"/>
            <a:ext cx="7745444" cy="1688220"/>
          </a:xfrm>
          <a:prstGeom prst="roundRect">
            <a:avLst>
              <a:gd name="adj" fmla="val 9090"/>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AutoShape 5"/>
          <p:cNvSpPr/>
          <p:nvPr/>
        </p:nvSpPr>
        <p:spPr>
          <a:xfrm>
            <a:off x="927520" y="1167159"/>
            <a:ext cx="6389991" cy="42248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研究前沿：变废为宝</a:t>
            </a:r>
            <a:r>
              <a:rPr lang="en-US" altLang="zh-CN" sz="1200" dirty="0" err="1"/>
              <a:t>Research</a:t>
            </a:r>
            <a:r>
              <a:rPr lang="en-US" altLang="zh-CN" sz="1200" dirty="0"/>
              <a:t> Frontier: Turning Waste into Treasure</a:t>
            </a:r>
            <a:endParaRPr lang="en-US" altLang="zh-CN" sz="1100" dirty="0"/>
          </a:p>
        </p:txBody>
      </p:sp>
      <p:sp>
        <p:nvSpPr>
          <p:cNvPr id="6" name="AutoShape 6"/>
          <p:cNvSpPr/>
          <p:nvPr/>
        </p:nvSpPr>
        <p:spPr>
          <a:xfrm>
            <a:off x="927520" y="1766926"/>
            <a:ext cx="6389991" cy="844972"/>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将温室气体CO</a:t>
            </a:r>
            <a:r>
              <a:rPr lang="en-US" sz="1600" b="0" i="0" u="none" strike="noStrike" baseline="-250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转化为甲醇、乙醇等高附加值化学品，是实现“碳中和”的关键路径，稀土元素在此过程中发挥着核心调控作用。</a:t>
            </a:r>
            <a:r>
              <a:rPr lang="en-US" altLang="zh-CN" sz="1200" dirty="0"/>
              <a:t>Converting greenhouse gas CO₂ into high-value chemicals such as methanol and ethanol is a key pathway to achieving "carbon neutrality", in which rare earth elements play a core regulatory role.</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166915" y="3007372"/>
            <a:ext cx="7745444" cy="1688220"/>
          </a:xfrm>
          <a:prstGeom prst="roundRect">
            <a:avLst>
              <a:gd name="adj" fmla="val 9090"/>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AutoShape 9"/>
          <p:cNvSpPr/>
          <p:nvPr/>
        </p:nvSpPr>
        <p:spPr>
          <a:xfrm>
            <a:off x="927520" y="3041335"/>
            <a:ext cx="6389991" cy="42248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最新成果：稀土调控</a:t>
            </a:r>
            <a:r>
              <a:rPr lang="en-US" altLang="zh-CN" sz="1200" dirty="0" err="1"/>
              <a:t>Latest</a:t>
            </a:r>
            <a:r>
              <a:rPr lang="en-US" altLang="zh-CN" sz="1200" dirty="0"/>
              <a:t> Achievement: Rare Earth Modulation</a:t>
            </a:r>
            <a:endParaRPr lang="en-US" altLang="zh-CN" sz="1100" dirty="0"/>
          </a:p>
        </p:txBody>
      </p:sp>
      <p:sp>
        <p:nvSpPr>
          <p:cNvPr id="10" name="AutoShape 10"/>
          <p:cNvSpPr/>
          <p:nvPr/>
        </p:nvSpPr>
        <p:spPr>
          <a:xfrm>
            <a:off x="927520" y="3641102"/>
            <a:ext cx="6389991" cy="844972"/>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利用稀土元素镨（Pr）调控铜基催化剂电子结构，成功构建动态自修复催化界面，显著提升了反应稳定性与活性。</a:t>
            </a:r>
            <a:r>
              <a:rPr lang="en-US" altLang="zh-CN" sz="1200" dirty="0" err="1"/>
              <a:t>Rare</a:t>
            </a:r>
            <a:r>
              <a:rPr lang="en-US" altLang="zh-CN" sz="1200" dirty="0"/>
              <a:t> earth element praseodymium (</a:t>
            </a:r>
            <a:r>
              <a:rPr lang="en-US" altLang="zh-CN" sz="1200" dirty="0" err="1"/>
              <a:t>Pr</a:t>
            </a:r>
            <a:r>
              <a:rPr lang="en-US" altLang="zh-CN" sz="1200" dirty="0"/>
              <a:t>) is used to modulate the electronic structure of copper-based catalysts, successfully constructing a dynamically self-healing catalytic interface that significantly improves reaction stability and activity.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166915" y="4871200"/>
            <a:ext cx="7745444" cy="1688220"/>
          </a:xfrm>
          <a:prstGeom prst="roundRect">
            <a:avLst>
              <a:gd name="adj" fmla="val 9090"/>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AutoShape 13"/>
          <p:cNvSpPr/>
          <p:nvPr/>
        </p:nvSpPr>
        <p:spPr>
          <a:xfrm>
            <a:off x="927520" y="4905163"/>
            <a:ext cx="6389991" cy="42248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性能突破：工业级潜力</a:t>
            </a:r>
            <a:r>
              <a:rPr lang="en-US" altLang="zh-CN" sz="1200" dirty="0" err="1"/>
              <a:t>Performance</a:t>
            </a:r>
            <a:r>
              <a:rPr lang="en-US" altLang="zh-CN" sz="1200" dirty="0"/>
              <a:t> Breakthrough: Industrial-Grade Potential</a:t>
            </a:r>
            <a:endParaRPr lang="en-US" altLang="zh-CN" sz="1100" dirty="0"/>
          </a:p>
        </p:txBody>
      </p:sp>
      <p:sp>
        <p:nvSpPr>
          <p:cNvPr id="14" name="AutoShape 14"/>
          <p:cNvSpPr/>
          <p:nvPr/>
        </p:nvSpPr>
        <p:spPr>
          <a:xfrm>
            <a:off x="927520" y="5504930"/>
            <a:ext cx="6583627" cy="844972"/>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在700 mA/cm²工业级电流密度下，多碳醇选择性达71.3%，</a:t>
            </a: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展现了从实验室走向工业化应用的巨大潜力。</a:t>
            </a:r>
            <a:r>
              <a:rPr lang="en-US" altLang="zh-CN" sz="1200" dirty="0" err="1"/>
              <a:t>At</a:t>
            </a:r>
            <a:r>
              <a:rPr lang="en-US" altLang="zh-CN" sz="1200" dirty="0"/>
              <a:t> an industrial-level current density of 700 mA/cm², the selectivity to multi-carbon alcohols reaches 71.3%, demonstrating great potential for translating from laboratory research to industrial applications.</a:t>
            </a:r>
          </a:p>
        </p:txBody>
      </p:sp>
      <p:sp>
        <p:nvSpPr>
          <p:cNvPr id="2" name="AutoShape 2"/>
          <p:cNvSpPr/>
          <p:nvPr/>
        </p:nvSpPr>
        <p:spPr>
          <a:xfrm>
            <a:off x="762000" y="0"/>
            <a:ext cx="1066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CO</a:t>
            </a:r>
            <a:r>
              <a:rPr lang="en-US" sz="2800" b="1" i="0" u="none" strike="noStrike" baseline="-2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电催化还原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Electrochemical CO</a:t>
            </a:r>
            <a:r>
              <a:rPr lang="en-US" sz="2000" b="1" i="0" u="none" strike="noStrike" baseline="-2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Reduction</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915" y="1167159"/>
            <a:ext cx="406400" cy="450652"/>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915" y="3041335"/>
            <a:ext cx="406400" cy="450652"/>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915" y="4905163"/>
            <a:ext cx="406400" cy="450652"/>
          </a:xfrm>
          <a:prstGeom prst="rect">
            <a:avLst/>
          </a:prstGeom>
        </p:spPr>
      </p:pic>
      <p:pic>
        <p:nvPicPr>
          <p:cNvPr id="16" name="Picture 16"/>
          <p:cNvPicPr>
            <a:picLocks noChangeAspect="1"/>
          </p:cNvPicPr>
          <p:nvPr/>
        </p:nvPicPr>
        <p:blipFill>
          <a:blip r:embed="rId6"/>
          <a:srcRect t="5263" b="5263"/>
          <a:stretch>
            <a:fillRect/>
          </a:stretch>
        </p:blipFill>
        <p:spPr>
          <a:xfrm>
            <a:off x="8182946" y="2588889"/>
            <a:ext cx="3842139" cy="3437703"/>
          </a:xfrm>
          <a:prstGeom prst="rect">
            <a:avLst/>
          </a:prstGeom>
          <a:noFill/>
          <a:ln w="25400" cap="flat" cmpd="sng">
            <a:noFill/>
            <a:prstDash val="solid"/>
            <a:round/>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6A685E9B-465C-4EAC-E997-02608209D796}"/>
              </a:ext>
            </a:extLst>
          </p:cNvPr>
          <p:cNvGrpSpPr/>
          <p:nvPr/>
        </p:nvGrpSpPr>
        <p:grpSpPr>
          <a:xfrm>
            <a:off x="177282" y="1164460"/>
            <a:ext cx="11924522" cy="2661089"/>
            <a:chOff x="762000" y="1395663"/>
            <a:chExt cx="10668000" cy="1906337"/>
          </a:xfrm>
        </p:grpSpPr>
        <p:sp>
          <p:nvSpPr>
            <p:cNvPr id="3" name="AutoShape 3"/>
            <p:cNvSpPr/>
            <p:nvPr/>
          </p:nvSpPr>
          <p:spPr>
            <a:xfrm>
              <a:off x="762000" y="1397000"/>
              <a:ext cx="3378200" cy="1905000"/>
            </a:xfrm>
            <a:prstGeom prst="roundRect">
              <a:avLst>
                <a:gd name="adj" fmla="val 6666"/>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AutoShape 5"/>
            <p:cNvSpPr/>
            <p:nvPr/>
          </p:nvSpPr>
          <p:spPr>
            <a:xfrm>
              <a:off x="1249396" y="1395663"/>
              <a:ext cx="2751104" cy="381000"/>
            </a:xfrm>
            <a:prstGeom prst="rect">
              <a:avLst/>
            </a:prstGeom>
            <a:noFill/>
            <a:ln w="12700" cap="flat" cmpd="sng">
              <a:noFill/>
              <a:prstDash val="solid"/>
              <a:round/>
            </a:ln>
          </p:spPr>
          <p:txBody>
            <a:bodyPr vert="horz" wrap="square" lIns="0" tIns="0" rIns="0" bIns="0" rtlCol="0" anchor="ctr" anchorCtr="0"/>
            <a:lstStyle/>
            <a:p>
              <a:pPr>
                <a:defRPr/>
              </a:pPr>
              <a:r>
                <a:rPr lang="en-US" sz="1800" b="1" i="0" u="none" strike="noStrike" dirty="0" err="1">
                  <a:solidFill>
                    <a:srgbClr val="8B5CF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研究前沿与策略</a:t>
              </a:r>
              <a:r>
                <a:rPr lang="en-US" altLang="zh-CN" sz="1100" dirty="0"/>
                <a:t> Research Frontiers and Strategies</a:t>
              </a:r>
            </a:p>
          </p:txBody>
        </p:sp>
        <p:sp>
          <p:nvSpPr>
            <p:cNvPr id="6" name="AutoShape 6"/>
            <p:cNvSpPr/>
            <p:nvPr/>
          </p:nvSpPr>
          <p:spPr>
            <a:xfrm>
              <a:off x="952500" y="1968500"/>
              <a:ext cx="2997200" cy="1143000"/>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利用太阳能光催化分解水是获取绿色氢能的理想方式。稀土元素的掺杂策略为开发高效光催化剂提供了新的突破方向</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600" dirty="0"/>
                <a:t> </a:t>
              </a:r>
              <a:r>
                <a:rPr lang="en-US" altLang="zh-CN" sz="1200" dirty="0"/>
                <a:t>Solar-driven photocatalytic water splitting is an ideal way to produce green hydrogen. Rare earth element doping strategies provide new breakthrough directions for developing high-efficiency photocatalysts.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4406900" y="1397000"/>
              <a:ext cx="3378200" cy="1905000"/>
            </a:xfrm>
            <a:prstGeom prst="roundRect">
              <a:avLst>
                <a:gd name="adj" fmla="val 6666"/>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AutoShape 9"/>
            <p:cNvSpPr/>
            <p:nvPr/>
          </p:nvSpPr>
          <p:spPr>
            <a:xfrm>
              <a:off x="4894296" y="1395664"/>
              <a:ext cx="2751104" cy="381000"/>
            </a:xfrm>
            <a:prstGeom prst="rect">
              <a:avLst/>
            </a:prstGeom>
            <a:noFill/>
            <a:ln w="12700" cap="flat" cmpd="sng">
              <a:noFill/>
              <a:prstDash val="solid"/>
              <a:round/>
            </a:ln>
          </p:spPr>
          <p:txBody>
            <a:bodyPr vert="horz" wrap="square" lIns="0" tIns="0" rIns="0" bIns="0" rtlCol="0" anchor="ctr" anchorCtr="0"/>
            <a:lstStyle/>
            <a:p>
              <a:pPr>
                <a:defRPr/>
              </a:pPr>
              <a:r>
                <a:rPr lang="en-US" sz="1800" b="1" i="0" u="none" strike="noStrike" dirty="0" err="1">
                  <a:solidFill>
                    <a:srgbClr val="8B5CF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改性技术突破</a:t>
              </a:r>
              <a:r>
                <a:rPr lang="en-US" altLang="zh-CN" sz="1100" dirty="0"/>
                <a:t> Modification Technology Breakthrough</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4597400" y="1968500"/>
              <a:ext cx="2997200" cy="1143000"/>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中科院金属所团队利用稀土元素钪（Sc）对传统二氧化钛进行改性，成功优化了催化剂的电子结构，显著提升了性能</a:t>
              </a:r>
              <a:r>
                <a:rPr lang="en-US" sz="1600" b="0" i="0" u="none" strike="noStrike" baseline="30000"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1</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600" dirty="0"/>
                <a:t> </a:t>
              </a:r>
              <a:r>
                <a:rPr lang="en-US" altLang="zh-CN" sz="1200" dirty="0"/>
                <a:t>The team at the Institute of Metal Research, Chinese Academy of Sciences, modified conventional titanium dioxide with the rare earth element scandium (Sc), successfully optimizing the electronic structure of the catalyst and significantly improving its performance¹.</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8051800" y="1397000"/>
              <a:ext cx="3378200" cy="1905000"/>
            </a:xfrm>
            <a:prstGeom prst="roundRect">
              <a:avLst>
                <a:gd name="adj" fmla="val 6666"/>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AutoShape 13"/>
            <p:cNvSpPr/>
            <p:nvPr/>
          </p:nvSpPr>
          <p:spPr>
            <a:xfrm>
              <a:off x="8539196" y="1395664"/>
              <a:ext cx="2890804" cy="260717"/>
            </a:xfrm>
            <a:prstGeom prst="rect">
              <a:avLst/>
            </a:prstGeom>
            <a:noFill/>
            <a:ln w="12700" cap="flat" cmpd="sng">
              <a:noFill/>
              <a:prstDash val="solid"/>
              <a:round/>
            </a:ln>
          </p:spPr>
          <p:txBody>
            <a:bodyPr vert="horz" wrap="square" lIns="0" tIns="0" rIns="0" bIns="0" rtlCol="0" anchor="ctr" anchorCtr="0"/>
            <a:lstStyle/>
            <a:p>
              <a:pPr>
                <a:defRPr/>
              </a:pPr>
              <a:r>
                <a:rPr lang="en-US" sz="1800" b="1" i="0" u="none" strike="noStrike" dirty="0" err="1">
                  <a:solidFill>
                    <a:srgbClr val="8B5CF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关键性能指标</a:t>
              </a:r>
              <a:r>
                <a:rPr lang="en-US" altLang="zh-CN" sz="1100" dirty="0"/>
                <a:t> Key Performance Indicators</a:t>
              </a:r>
            </a:p>
          </p:txBody>
        </p:sp>
        <p:sp>
          <p:nvSpPr>
            <p:cNvPr id="14" name="AutoShape 14"/>
            <p:cNvSpPr/>
            <p:nvPr/>
          </p:nvSpPr>
          <p:spPr>
            <a:xfrm>
              <a:off x="8242300" y="1968500"/>
              <a:ext cx="2997200" cy="1143000"/>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光生电荷分离效率提升200多倍，模拟太阳光下产氢效率提升15倍，为技术实用化奠定基础。</a:t>
              </a:r>
              <a:r>
                <a:rPr lang="en-US" altLang="zh-CN" dirty="0"/>
                <a:t> </a:t>
              </a:r>
              <a:r>
                <a:rPr lang="en-US" altLang="zh-CN" sz="1200" dirty="0"/>
                <a:t>The photogenerated charge separation efficiency is increased by over 200 times, and the hydrogen production efficiency under simulated sunlight is improved by 15 times, laying the foundation for practical application of the technology.</a:t>
              </a:r>
            </a:p>
            <a:p>
              <a:pPr indent="0" algn="l">
                <a:defRPr/>
              </a:pP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 name="AutoShape 2"/>
          <p:cNvSpPr/>
          <p:nvPr/>
        </p:nvSpPr>
        <p:spPr>
          <a:xfrm>
            <a:off x="762000" y="1016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光催化分解水制氢</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Photocatalytic Water Splitting</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083" y="1223601"/>
            <a:ext cx="304800" cy="304800"/>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417" y="1223601"/>
            <a:ext cx="304800" cy="304800"/>
          </a:xfrm>
          <a:prstGeom prst="rect">
            <a:avLst/>
          </a:prstGeom>
        </p:spPr>
      </p:pic>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4700" y="1212574"/>
            <a:ext cx="304800" cy="304800"/>
          </a:xfrm>
          <a:prstGeom prst="rect">
            <a:avLst/>
          </a:prstGeom>
        </p:spPr>
      </p:pic>
      <p:pic>
        <p:nvPicPr>
          <p:cNvPr id="15" name="Picture 15"/>
          <p:cNvPicPr>
            <a:picLocks noChangeAspect="1"/>
          </p:cNvPicPr>
          <p:nvPr/>
        </p:nvPicPr>
        <p:blipFill>
          <a:blip r:embed="rId6"/>
          <a:srcRect t="20574" b="20574"/>
          <a:stretch>
            <a:fillRect/>
          </a:stretch>
        </p:blipFill>
        <p:spPr>
          <a:xfrm>
            <a:off x="1129522" y="3981862"/>
            <a:ext cx="4065555" cy="2181517"/>
          </a:xfrm>
          <a:prstGeom prst="rect">
            <a:avLst/>
          </a:prstGeom>
          <a:noFill/>
          <a:ln w="12700" cap="flat" cmpd="sng">
            <a:solidFill>
              <a:srgbClr val="41EAD4">
                <a:alpha val="50000"/>
              </a:srgbClr>
            </a:solidFill>
            <a:prstDash val="solid"/>
            <a:round/>
          </a:ln>
        </p:spPr>
      </p:pic>
      <p:sp>
        <p:nvSpPr>
          <p:cNvPr id="16" name="AutoShape 16"/>
          <p:cNvSpPr/>
          <p:nvPr/>
        </p:nvSpPr>
        <p:spPr>
          <a:xfrm>
            <a:off x="722086" y="6214180"/>
            <a:ext cx="5207000" cy="304800"/>
          </a:xfrm>
          <a:prstGeom prst="rect">
            <a:avLst/>
          </a:prstGeom>
          <a:noFill/>
          <a:ln w="12700" cap="flat" cmpd="sng">
            <a:noFill/>
            <a:prstDash val="solid"/>
            <a:round/>
          </a:ln>
        </p:spPr>
        <p:txBody>
          <a:bodyPr vert="horz" wrap="square" lIns="0" tIns="0" rIns="0" bIns="0" rtlCol="0" anchor="ctr" anchorCtr="0"/>
          <a:lstStyle/>
          <a:p>
            <a:pPr algn="ctr">
              <a:defRPr/>
            </a:pPr>
            <a:r>
              <a:rPr lang="en-US" sz="1400" b="0" i="0" u="none" strike="noStrike" dirty="0">
                <a:solidFill>
                  <a:srgbClr val="6B7280"/>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图1：光催化分解水原理示意</a:t>
            </a:r>
            <a:r>
              <a:rPr lang="en-US" altLang="zh-CN" sz="1100" dirty="0"/>
              <a:t>Figure </a:t>
            </a:r>
            <a:r>
              <a:rPr lang="en-US" altLang="zh-CN" sz="1200" dirty="0"/>
              <a:t>1: Schematic diagram of photocatalytic water splitting principle</a:t>
            </a:r>
            <a:endParaRPr lang="en-US" altLang="zh-CN" sz="1100" dirty="0"/>
          </a:p>
        </p:txBody>
      </p:sp>
      <p:pic>
        <p:nvPicPr>
          <p:cNvPr id="17" name="Picture 17"/>
          <p:cNvPicPr>
            <a:picLocks noChangeAspect="1"/>
          </p:cNvPicPr>
          <p:nvPr/>
        </p:nvPicPr>
        <p:blipFill>
          <a:blip r:embed="rId7"/>
          <a:srcRect l="1159" r="1159"/>
          <a:stretch>
            <a:fillRect/>
          </a:stretch>
        </p:blipFill>
        <p:spPr>
          <a:xfrm>
            <a:off x="6590522" y="3981862"/>
            <a:ext cx="4065555" cy="2181517"/>
          </a:xfrm>
          <a:prstGeom prst="rect">
            <a:avLst/>
          </a:prstGeom>
          <a:noFill/>
          <a:ln w="12700" cap="flat" cmpd="sng">
            <a:solidFill>
              <a:srgbClr val="41EAD4">
                <a:alpha val="50000"/>
              </a:srgbClr>
            </a:solidFill>
            <a:prstDash val="solid"/>
            <a:round/>
          </a:ln>
        </p:spPr>
      </p:pic>
      <p:sp>
        <p:nvSpPr>
          <p:cNvPr id="18" name="AutoShape 18"/>
          <p:cNvSpPr/>
          <p:nvPr/>
        </p:nvSpPr>
        <p:spPr>
          <a:xfrm>
            <a:off x="6223000" y="6214180"/>
            <a:ext cx="5207000" cy="304800"/>
          </a:xfrm>
          <a:prstGeom prst="rect">
            <a:avLst/>
          </a:prstGeom>
          <a:noFill/>
          <a:ln w="12700" cap="flat" cmpd="sng">
            <a:noFill/>
            <a:prstDash val="solid"/>
            <a:round/>
          </a:ln>
        </p:spPr>
        <p:txBody>
          <a:bodyPr vert="horz" wrap="square" lIns="0" tIns="0" rIns="0" bIns="0" rtlCol="0" anchor="ctr" anchorCtr="0"/>
          <a:lstStyle/>
          <a:p>
            <a:pPr algn="ctr">
              <a:defRPr/>
            </a:pPr>
            <a:r>
              <a:rPr lang="en-US" sz="1400" b="0" i="0" u="none" strike="noStrike" dirty="0">
                <a:solidFill>
                  <a:srgbClr val="6B7280"/>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图2：氢能应用前景（氢能汽车）</a:t>
            </a:r>
            <a:r>
              <a:rPr lang="en-US" altLang="zh-CN" sz="1200" dirty="0"/>
              <a:t>Figure 2: Prospects of hydrogen energy applications (hydrogen-powered vehicles)</a:t>
            </a:r>
          </a:p>
        </p:txBody>
      </p:sp>
      <p:sp>
        <p:nvSpPr>
          <p:cNvPr id="21" name="文本框 20">
            <a:extLst>
              <a:ext uri="{FF2B5EF4-FFF2-40B4-BE49-F238E27FC236}">
                <a16:creationId xmlns:a16="http://schemas.microsoft.com/office/drawing/2014/main" id="{926C22DF-999B-55CF-BBB4-B983034BF6BD}"/>
              </a:ext>
            </a:extLst>
          </p:cNvPr>
          <p:cNvSpPr txBox="1"/>
          <p:nvPr/>
        </p:nvSpPr>
        <p:spPr>
          <a:xfrm>
            <a:off x="4096139" y="6550223"/>
            <a:ext cx="4442504" cy="307777"/>
          </a:xfrm>
          <a:prstGeom prst="rect">
            <a:avLst/>
          </a:prstGeom>
          <a:noFill/>
        </p:spPr>
        <p:txBody>
          <a:bodyPr wrap="square">
            <a:spAutoFit/>
          </a:bodyPr>
          <a:lstStyle/>
          <a:p>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 J Am Chem Soc. 2025 Apr 16;147(15):12897-12907</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8000" y="127000"/>
            <a:ext cx="1066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稀土基电催化剂</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Rare Earth-Based Electrocatalysts</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123889" y="1143000"/>
            <a:ext cx="7723156" cy="1652166"/>
          </a:xfrm>
          <a:prstGeom prst="roundRect">
            <a:avLst>
              <a:gd name="adj" fmla="val 9090"/>
            </a:avLst>
          </a:prstGeom>
          <a:solidFill>
            <a:srgbClr val="F0F8FF">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927" y="1228330"/>
            <a:ext cx="353661" cy="360473"/>
          </a:xfrm>
          <a:prstGeom prst="rect">
            <a:avLst/>
          </a:prstGeom>
        </p:spPr>
      </p:pic>
      <p:sp>
        <p:nvSpPr>
          <p:cNvPr id="5" name="AutoShape 5"/>
          <p:cNvSpPr/>
          <p:nvPr/>
        </p:nvSpPr>
        <p:spPr>
          <a:xfrm>
            <a:off x="787003" y="1183271"/>
            <a:ext cx="6970775" cy="45059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研究前沿：清洁能源核心反应</a:t>
            </a:r>
            <a:r>
              <a:rPr lang="en-US" altLang="zh-CN" sz="1100" dirty="0" err="1"/>
              <a:t>Research</a:t>
            </a:r>
            <a:r>
              <a:rPr lang="en-US" altLang="zh-CN" sz="1100" dirty="0"/>
              <a:t> Frontier: Core Reactions for Clean Energy</a:t>
            </a:r>
          </a:p>
        </p:txBody>
      </p:sp>
      <p:sp>
        <p:nvSpPr>
          <p:cNvPr id="6" name="AutoShape 6"/>
          <p:cNvSpPr/>
          <p:nvPr/>
        </p:nvSpPr>
        <p:spPr>
          <a:xfrm>
            <a:off x="344926" y="1743788"/>
            <a:ext cx="7380821" cy="90118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稀土元素在HER、OER和ORR反应中展现巨大潜力，是电解水制氢和燃料电池技术的关键。</a:t>
            </a:r>
            <a:r>
              <a:rPr lang="en-US" altLang="zh-CN" sz="1200" dirty="0" err="1"/>
              <a:t>Rare</a:t>
            </a:r>
            <a:r>
              <a:rPr lang="en-US" altLang="zh-CN" sz="1200" dirty="0"/>
              <a:t> earth elements show great potential in HER, OER, and ORR reactions, and are key to water electrolysis for hydrogen production and fuel cell technologies.</a:t>
            </a:r>
          </a:p>
        </p:txBody>
      </p:sp>
      <p:sp>
        <p:nvSpPr>
          <p:cNvPr id="7" name="AutoShape 7"/>
          <p:cNvSpPr/>
          <p:nvPr/>
        </p:nvSpPr>
        <p:spPr>
          <a:xfrm>
            <a:off x="123889" y="3020462"/>
            <a:ext cx="7723156" cy="1652166"/>
          </a:xfrm>
          <a:prstGeom prst="roundRect">
            <a:avLst>
              <a:gd name="adj" fmla="val 9090"/>
            </a:avLst>
          </a:prstGeom>
          <a:solidFill>
            <a:srgbClr val="F0F8FF">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927" y="3105792"/>
            <a:ext cx="353661" cy="360473"/>
          </a:xfrm>
          <a:prstGeom prst="rect">
            <a:avLst/>
          </a:prstGeom>
        </p:spPr>
      </p:pic>
      <p:sp>
        <p:nvSpPr>
          <p:cNvPr id="9" name="AutoShape 9"/>
          <p:cNvSpPr/>
          <p:nvPr/>
        </p:nvSpPr>
        <p:spPr>
          <a:xfrm>
            <a:off x="787003" y="3060733"/>
            <a:ext cx="6970775" cy="45059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最新成果：高性能非贵金属催化剂</a:t>
            </a:r>
            <a:r>
              <a:rPr lang="en-US" altLang="zh-CN" sz="1100" dirty="0"/>
              <a:t> Latest Achievement: High-Performance Non-Noble Metal Catalysts</a:t>
            </a:r>
          </a:p>
        </p:txBody>
      </p:sp>
      <p:sp>
        <p:nvSpPr>
          <p:cNvPr id="10" name="AutoShape 10"/>
          <p:cNvSpPr/>
          <p:nvPr/>
        </p:nvSpPr>
        <p:spPr>
          <a:xfrm>
            <a:off x="344926" y="3621250"/>
            <a:ext cx="7380821" cy="90118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开发出稀土掺杂的过渡金属硫族化合物，在OER中活性媲美贵金属IrO</a:t>
            </a:r>
            <a:r>
              <a:rPr lang="en-US" sz="1600" b="0"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₂，</a:t>
            </a: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大幅降低成本</a:t>
            </a:r>
            <a:r>
              <a:rPr lang="en-US" sz="1600" b="0"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dirty="0"/>
              <a:t> </a:t>
            </a:r>
            <a:r>
              <a:rPr lang="en-US" altLang="zh-CN" sz="1200" dirty="0"/>
              <a:t>Rare-earth-doped transition metal chalcogenides have been developed, whose activity in OER is comparable to that of the noble metal </a:t>
            </a:r>
            <a:r>
              <a:rPr lang="en-US" altLang="zh-CN" sz="1200" dirty="0" err="1"/>
              <a:t>IrO</a:t>
            </a:r>
            <a:r>
              <a:rPr lang="en-US" altLang="zh-CN" sz="1200" dirty="0"/>
              <a:t>₂, significantly reducing costs.</a:t>
            </a:r>
          </a:p>
        </p:txBody>
      </p:sp>
      <p:sp>
        <p:nvSpPr>
          <p:cNvPr id="11" name="AutoShape 11"/>
          <p:cNvSpPr/>
          <p:nvPr/>
        </p:nvSpPr>
        <p:spPr>
          <a:xfrm>
            <a:off x="123889" y="4897924"/>
            <a:ext cx="7723156" cy="1652166"/>
          </a:xfrm>
          <a:prstGeom prst="roundRect">
            <a:avLst>
              <a:gd name="adj" fmla="val 9090"/>
            </a:avLst>
          </a:prstGeom>
          <a:solidFill>
            <a:srgbClr val="F0F8FF">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927" y="4983254"/>
            <a:ext cx="353661" cy="360473"/>
          </a:xfrm>
          <a:prstGeom prst="rect">
            <a:avLst/>
          </a:prstGeom>
        </p:spPr>
      </p:pic>
      <p:sp>
        <p:nvSpPr>
          <p:cNvPr id="13" name="AutoShape 13"/>
          <p:cNvSpPr/>
          <p:nvPr/>
        </p:nvSpPr>
        <p:spPr>
          <a:xfrm>
            <a:off x="787003" y="4938195"/>
            <a:ext cx="6970775" cy="45059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理论与应用：机制解析与设计指导</a:t>
            </a:r>
            <a:r>
              <a:rPr lang="en-US" altLang="zh-CN" sz="1100" dirty="0"/>
              <a:t> Theory and Application: Mechanism Elucidation and Design Guidance</a:t>
            </a:r>
          </a:p>
        </p:txBody>
      </p:sp>
      <p:sp>
        <p:nvSpPr>
          <p:cNvPr id="14" name="AutoShape 14"/>
          <p:cNvSpPr/>
          <p:nvPr/>
        </p:nvSpPr>
        <p:spPr>
          <a:xfrm>
            <a:off x="344926" y="5498711"/>
            <a:ext cx="7380821" cy="90118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结合表征技术与理论计算，深入理解稀土调控机制，为下一代高效电催化剂提供设计蓝图</a:t>
            </a:r>
            <a:r>
              <a:rPr lang="en-US" sz="1600" b="0"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dirty="0"/>
              <a:t> </a:t>
            </a:r>
            <a:r>
              <a:rPr lang="en-US" altLang="zh-CN" sz="1200" dirty="0"/>
              <a:t>Combining characterization techniques with theoretical calculations, the rare earth modulation mechanism is deeply understood, providing a design blueprint for next-generation high-efficiency electrocatalysts.</a:t>
            </a:r>
          </a:p>
        </p:txBody>
      </p:sp>
      <p:pic>
        <p:nvPicPr>
          <p:cNvPr id="17" name="Picture 18">
            <a:extLst>
              <a:ext uri="{FF2B5EF4-FFF2-40B4-BE49-F238E27FC236}">
                <a16:creationId xmlns:a16="http://schemas.microsoft.com/office/drawing/2014/main" id="{01D24928-0BCF-8F56-4792-07F90C2FB8B3}"/>
              </a:ext>
            </a:extLst>
          </p:cNvPr>
          <p:cNvPicPr>
            <a:picLocks noChangeAspect="1"/>
          </p:cNvPicPr>
          <p:nvPr/>
        </p:nvPicPr>
        <p:blipFill>
          <a:blip r:embed="rId6"/>
          <a:srcRect l="16911" r="16911"/>
          <a:stretch>
            <a:fillRect/>
          </a:stretch>
        </p:blipFill>
        <p:spPr>
          <a:xfrm>
            <a:off x="8164287" y="2286000"/>
            <a:ext cx="3903823" cy="3318249"/>
          </a:xfrm>
          <a:prstGeom prst="rect">
            <a:avLst/>
          </a:prstGeom>
          <a:noFill/>
          <a:ln w="25400" cap="flat" cmpd="sng">
            <a:noFill/>
            <a:prstDash val="solid"/>
            <a:round/>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5000" y="151622"/>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有机合成催化</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Catalysis in Organic Synthesis</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136331" y="1114100"/>
            <a:ext cx="8186576" cy="1720701"/>
          </a:xfrm>
          <a:prstGeom prst="roundRect">
            <a:avLst>
              <a:gd name="adj" fmla="val 8333"/>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191" y="1179892"/>
            <a:ext cx="496217" cy="458853"/>
          </a:xfrm>
          <a:prstGeom prst="rect">
            <a:avLst/>
          </a:prstGeom>
        </p:spPr>
      </p:pic>
      <p:sp>
        <p:nvSpPr>
          <p:cNvPr id="5" name="AutoShape 5"/>
          <p:cNvSpPr/>
          <p:nvPr/>
        </p:nvSpPr>
        <p:spPr>
          <a:xfrm>
            <a:off x="861462" y="1179892"/>
            <a:ext cx="7211751" cy="430175"/>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核心应用：路易斯酸催化</a:t>
            </a:r>
            <a:r>
              <a:rPr lang="en-US" altLang="zh-CN" sz="1100" dirty="0" err="1"/>
              <a:t>Core</a:t>
            </a:r>
            <a:r>
              <a:rPr lang="en-US" altLang="zh-CN" sz="1100" dirty="0"/>
              <a:t> Application: Lewis Acid Catalysis</a:t>
            </a:r>
          </a:p>
        </p:txBody>
      </p:sp>
      <p:sp>
        <p:nvSpPr>
          <p:cNvPr id="6" name="AutoShape 6"/>
          <p:cNvSpPr/>
          <p:nvPr/>
        </p:nvSpPr>
        <p:spPr>
          <a:xfrm>
            <a:off x="861462" y="1759363"/>
            <a:ext cx="7211751" cy="86035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作为重要的路易斯酸催化剂，广泛应用于环加成、聚合及不对称合成反应，构建复杂分子骨架。</a:t>
            </a:r>
            <a:r>
              <a:rPr lang="en-US" altLang="zh-CN" sz="1200" dirty="0" err="1"/>
              <a:t>As</a:t>
            </a:r>
            <a:r>
              <a:rPr lang="en-US" altLang="zh-CN" sz="1200" dirty="0"/>
              <a:t> important Lewis acid catalysts, they are widely used in cycloaddition, polymerization, and asymmetric synthesis reactions to construct complex molecular skeletons.</a:t>
            </a:r>
          </a:p>
        </p:txBody>
      </p:sp>
      <p:sp>
        <p:nvSpPr>
          <p:cNvPr id="7" name="AutoShape 7"/>
          <p:cNvSpPr/>
          <p:nvPr/>
        </p:nvSpPr>
        <p:spPr>
          <a:xfrm>
            <a:off x="136331" y="3049888"/>
            <a:ext cx="8186576" cy="1720701"/>
          </a:xfrm>
          <a:prstGeom prst="roundRect">
            <a:avLst>
              <a:gd name="adj" fmla="val 8333"/>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191" y="3115680"/>
            <a:ext cx="496217" cy="458853"/>
          </a:xfrm>
          <a:prstGeom prst="rect">
            <a:avLst/>
          </a:prstGeom>
        </p:spPr>
      </p:pic>
      <p:sp>
        <p:nvSpPr>
          <p:cNvPr id="9" name="AutoShape 9"/>
          <p:cNvSpPr/>
          <p:nvPr/>
        </p:nvSpPr>
        <p:spPr>
          <a:xfrm>
            <a:off x="861462" y="3115680"/>
            <a:ext cx="7211751" cy="430175"/>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技术优势：高活性与高选择性</a:t>
            </a:r>
            <a:r>
              <a:rPr lang="en-US" altLang="zh-CN" sz="1100" dirty="0"/>
              <a:t> Technical Advantages: High Activity and Selectivity</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861462" y="3695151"/>
            <a:ext cx="7211751" cy="86035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具备高催化活性与良好的官能团耐受性，是合成医药、农药、香料等精细化学品的关键工具</a:t>
            </a:r>
            <a:r>
              <a:rPr lang="en-US" sz="1600" b="0" i="0" u="none" strike="noStrike"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200" dirty="0"/>
              <a:t> With high catalytic activity and good functional group tolerance, they are key tools for synthesizing fine chemicals such as pharmaceuticals, agrochemicals, and fragrances.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136331" y="4985676"/>
            <a:ext cx="8186576" cy="1720701"/>
          </a:xfrm>
          <a:prstGeom prst="roundRect">
            <a:avLst>
              <a:gd name="adj" fmla="val 8333"/>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191" y="5051468"/>
            <a:ext cx="496217" cy="458853"/>
          </a:xfrm>
          <a:prstGeom prst="rect">
            <a:avLst/>
          </a:prstGeom>
        </p:spPr>
      </p:pic>
      <p:sp>
        <p:nvSpPr>
          <p:cNvPr id="13" name="AutoShape 13"/>
          <p:cNvSpPr/>
          <p:nvPr/>
        </p:nvSpPr>
        <p:spPr>
          <a:xfrm>
            <a:off x="861462" y="5051468"/>
            <a:ext cx="7211751" cy="430175"/>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研究热点：手性配合物设计</a:t>
            </a:r>
            <a:r>
              <a:rPr lang="en-US" altLang="zh-CN" sz="1100" dirty="0"/>
              <a:t> Research Hotspot: Chiral Complex Design</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861462" y="5630939"/>
            <a:ext cx="7211751" cy="86035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致力于手性稀土配合物的设计，实现高对映选择性，为手性药物的合成提供高效绿色的新方法</a:t>
            </a:r>
            <a:r>
              <a:rPr lang="en-US" sz="1600" b="0" i="0" u="none" strike="noStrike"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200" dirty="0"/>
              <a:t> Focused on the design of chiral rare-earth complexes to achieve high enantioselectivity, providing efficient and green new methods for the synthesis of chiral drugs.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16"/>
          <p:cNvPicPr>
            <a:picLocks noChangeAspect="1"/>
          </p:cNvPicPr>
          <p:nvPr/>
        </p:nvPicPr>
        <p:blipFill>
          <a:blip r:embed="rId6"/>
          <a:srcRect l="20354" r="20354"/>
          <a:stretch>
            <a:fillRect/>
          </a:stretch>
        </p:blipFill>
        <p:spPr>
          <a:xfrm>
            <a:off x="8446961" y="1964148"/>
            <a:ext cx="3649141" cy="3462006"/>
          </a:xfrm>
          <a:prstGeom prst="roundRect">
            <a:avLst>
              <a:gd name="adj" fmla="val 2702"/>
            </a:avLst>
          </a:prstGeom>
          <a:noFill/>
          <a:ln w="25400" cap="flat" cmpd="sng">
            <a:noFill/>
            <a:prstDash val="solid"/>
            <a:round/>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5000" y="192832"/>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固废资源化利用</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Solid Waste Valorization</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258146" y="1100494"/>
            <a:ext cx="8083421" cy="1830485"/>
          </a:xfrm>
          <a:prstGeom prst="roundRect">
            <a:avLst>
              <a:gd name="adj" fmla="val 8000"/>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9704" y="1320152"/>
            <a:ext cx="432242" cy="410029"/>
          </a:xfrm>
          <a:prstGeom prst="rect">
            <a:avLst/>
          </a:prstGeom>
        </p:spPr>
      </p:pic>
      <p:sp>
        <p:nvSpPr>
          <p:cNvPr id="5" name="AutoShape 5"/>
          <p:cNvSpPr/>
          <p:nvPr/>
        </p:nvSpPr>
        <p:spPr>
          <a:xfrm>
            <a:off x="1030008" y="1276221"/>
            <a:ext cx="6927525" cy="43931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煤矸石制氢：变废为宝</a:t>
            </a:r>
            <a:r>
              <a:rPr lang="en-US" altLang="zh-CN" sz="1100" dirty="0" err="1"/>
              <a:t>Hydrogen</a:t>
            </a:r>
            <a:r>
              <a:rPr lang="en-US" altLang="zh-CN" sz="1100" dirty="0"/>
              <a:t> Production from Coal Gangue: Turning Waste into Treasure</a:t>
            </a:r>
          </a:p>
        </p:txBody>
      </p:sp>
      <p:sp>
        <p:nvSpPr>
          <p:cNvPr id="6" name="AutoShape 6"/>
          <p:cNvSpPr/>
          <p:nvPr/>
        </p:nvSpPr>
        <p:spPr>
          <a:xfrm>
            <a:off x="489703" y="1759469"/>
            <a:ext cx="7630317" cy="102507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利用镧、铈、镨改性双载体催化剂，将煤炭开采固废高效转化为富氢合成气，显著提升氢气产率，实现资源再生。</a:t>
            </a:r>
            <a:r>
              <a:rPr lang="en-US" altLang="zh-CN" sz="1200" dirty="0" err="1"/>
              <a:t>Using</a:t>
            </a:r>
            <a:r>
              <a:rPr lang="en-US" altLang="zh-CN" sz="1200" dirty="0"/>
              <a:t> La-, Ce-, and </a:t>
            </a:r>
            <a:r>
              <a:rPr lang="en-US" altLang="zh-CN" sz="1200" dirty="0" err="1"/>
              <a:t>Pr</a:t>
            </a:r>
            <a:r>
              <a:rPr lang="en-US" altLang="zh-CN" sz="1200" dirty="0"/>
              <a:t>-modified dual-support catalysts, coal mining solid waste is efficiently converted into hydrogen-rich syngas, significantly improving hydrogen yield and enabling resource regeneration.</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258146" y="3150637"/>
            <a:ext cx="8083421" cy="1830485"/>
          </a:xfrm>
          <a:prstGeom prst="roundRect">
            <a:avLst>
              <a:gd name="adj" fmla="val 8000"/>
            </a:avLst>
          </a:prstGeom>
          <a:solidFill>
            <a:srgbClr val="F1F5F9">
              <a:alpha val="100000"/>
            </a:srgbClr>
          </a:solidFill>
          <a:ln w="12700" cap="flat" cmpd="sng">
            <a:solidFill>
              <a:srgbClr val="C77DFF">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704" y="3370295"/>
            <a:ext cx="432242" cy="410029"/>
          </a:xfrm>
          <a:prstGeom prst="rect">
            <a:avLst/>
          </a:prstGeom>
        </p:spPr>
      </p:pic>
      <p:sp>
        <p:nvSpPr>
          <p:cNvPr id="9" name="AutoShape 9"/>
          <p:cNvSpPr/>
          <p:nvPr/>
        </p:nvSpPr>
        <p:spPr>
          <a:xfrm>
            <a:off x="1030008" y="3326364"/>
            <a:ext cx="6927525" cy="43931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塑料催化裂解：高值化回收</a:t>
            </a:r>
            <a:r>
              <a:rPr lang="en-US" altLang="zh-CN" sz="1100" dirty="0"/>
              <a:t> Catalytic Cracking of Plastics: High-Value Recycling</a:t>
            </a:r>
          </a:p>
        </p:txBody>
      </p:sp>
      <p:sp>
        <p:nvSpPr>
          <p:cNvPr id="10" name="AutoShape 10"/>
          <p:cNvSpPr/>
          <p:nvPr/>
        </p:nvSpPr>
        <p:spPr>
          <a:xfrm>
            <a:off x="489703" y="3809612"/>
            <a:ext cx="7630317" cy="1025072"/>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稀土掺杂催化剂降低裂解温度，大幅提高油品收率，为塑料垃圾的化学回收提供了清洁、高效的新路径</a:t>
            </a: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600" dirty="0"/>
              <a:t> </a:t>
            </a:r>
            <a:r>
              <a:rPr lang="en-US" altLang="zh-CN" sz="1200" dirty="0"/>
              <a:t>Rare earth-doped catalysts lower the cracking temperature and greatly increase oil yield, providing a clean and efficient new pathway for the chemical recycling of plastic waste.</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258146" y="5200780"/>
            <a:ext cx="8083421" cy="1464388"/>
          </a:xfrm>
          <a:prstGeom prst="roundRect">
            <a:avLst>
              <a:gd name="adj" fmla="val 10000"/>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704" y="5420438"/>
            <a:ext cx="432242" cy="410029"/>
          </a:xfrm>
          <a:prstGeom prst="rect">
            <a:avLst/>
          </a:prstGeom>
        </p:spPr>
      </p:pic>
      <p:sp>
        <p:nvSpPr>
          <p:cNvPr id="13" name="AutoShape 13"/>
          <p:cNvSpPr/>
          <p:nvPr/>
        </p:nvSpPr>
        <p:spPr>
          <a:xfrm>
            <a:off x="1030008" y="5376507"/>
            <a:ext cx="6927525" cy="43931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环境与经济效益双赢</a:t>
            </a:r>
            <a:r>
              <a:rPr lang="en-US" altLang="zh-CN" sz="1100" dirty="0"/>
              <a:t> Win-Win of Environmental and Economic Benefits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489703" y="5859755"/>
            <a:ext cx="7630317" cy="732194"/>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解决固废污染，生产高价值能源，助力“无废城市”与循环经济发展</a:t>
            </a:r>
            <a:r>
              <a:rPr lang="en-US" sz="12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200" dirty="0"/>
              <a:t> Solving solid waste pollution while producing high-value energy, supporting the development of "zero-waste cities" and the circular economy.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Picture 15"/>
          <p:cNvPicPr>
            <a:picLocks noChangeAspect="1"/>
          </p:cNvPicPr>
          <p:nvPr/>
        </p:nvPicPr>
        <p:blipFill>
          <a:blip r:embed="rId6"/>
          <a:srcRect t="11402" b="11402"/>
          <a:stretch>
            <a:fillRect/>
          </a:stretch>
        </p:blipFill>
        <p:spPr>
          <a:xfrm>
            <a:off x="8593493" y="1617047"/>
            <a:ext cx="3442996" cy="1587500"/>
          </a:xfrm>
          <a:prstGeom prst="roundRect">
            <a:avLst>
              <a:gd name="adj" fmla="val 5263"/>
            </a:avLst>
          </a:prstGeom>
          <a:noFill/>
          <a:ln w="12700" cap="flat" cmpd="sng">
            <a:solidFill>
              <a:srgbClr val="41EAD4">
                <a:alpha val="50000"/>
              </a:srgbClr>
            </a:solidFill>
            <a:prstDash val="solid"/>
            <a:round/>
          </a:ln>
        </p:spPr>
      </p:pic>
      <p:pic>
        <p:nvPicPr>
          <p:cNvPr id="16" name="Picture 16"/>
          <p:cNvPicPr>
            <a:picLocks noChangeAspect="1"/>
          </p:cNvPicPr>
          <p:nvPr/>
        </p:nvPicPr>
        <p:blipFill>
          <a:blip r:embed="rId7"/>
          <a:srcRect t="28048" b="28048"/>
          <a:stretch>
            <a:fillRect/>
          </a:stretch>
        </p:blipFill>
        <p:spPr>
          <a:xfrm>
            <a:off x="8593493" y="3581399"/>
            <a:ext cx="3442996" cy="1270001"/>
          </a:xfrm>
          <a:prstGeom prst="roundRect">
            <a:avLst>
              <a:gd name="adj" fmla="val 5555"/>
            </a:avLst>
          </a:prstGeom>
          <a:noFill/>
          <a:ln w="12700" cap="flat" cmpd="sng">
            <a:solidFill>
              <a:srgbClr val="C77DFF">
                <a:alpha val="50000"/>
              </a:srgbClr>
            </a:solidFill>
            <a:prstDash val="solid"/>
            <a:round/>
          </a:ln>
        </p:spPr>
      </p:pic>
      <p:sp>
        <p:nvSpPr>
          <p:cNvPr id="17" name="矩形 16">
            <a:extLst>
              <a:ext uri="{FF2B5EF4-FFF2-40B4-BE49-F238E27FC236}">
                <a16:creationId xmlns:a16="http://schemas.microsoft.com/office/drawing/2014/main" id="{C30A84D8-682D-519E-A5B8-BDF5CE417866}"/>
              </a:ext>
            </a:extLst>
          </p:cNvPr>
          <p:cNvSpPr/>
          <p:nvPr/>
        </p:nvSpPr>
        <p:spPr>
          <a:xfrm>
            <a:off x="8593493" y="5173047"/>
            <a:ext cx="3442996" cy="1270000"/>
          </a:xfrm>
          <a:prstGeom prst="rect">
            <a:avLst/>
          </a:prstGeom>
          <a:blipFill>
            <a:blip r:embed="rId8"/>
            <a:tile tx="0" ty="0" sx="100000" sy="100000" flip="none" algn="tl"/>
          </a:bli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Ce⁴⁺ + e⁻ ⇌ Ce³⁺ </a:t>
            </a:r>
          </a:p>
          <a:p>
            <a:pPr algn="ct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Ag⁺ + e⁻ ⇌ Ag </a:t>
            </a:r>
          </a:p>
          <a:p>
            <a:pPr algn="ctr"/>
            <a:r>
              <a:rPr lang="en-US" altLang="zh-CN"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PtCl₆²⁻ + 2e⁻ ⇌ Pt + 6Cl⁻</a:t>
            </a:r>
            <a:endPar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6000" y="2413000"/>
            <a:ext cx="10160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6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PART 04 / </a:t>
            </a:r>
            <a:r>
              <a:rPr lang="en-US" sz="36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第四部分</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 name="Connector 3"/>
          <p:cNvCxnSpPr/>
          <p:nvPr/>
        </p:nvCxnSpPr>
        <p:spPr>
          <a:xfrm rot="-34374">
            <a:off x="5461032" y="3295650"/>
            <a:ext cx="1270063" cy="12700"/>
          </a:xfrm>
          <a:prstGeom prst="straightConnector1">
            <a:avLst/>
          </a:prstGeom>
          <a:solidFill>
            <a:srgbClr val="DEE0E3">
              <a:alpha val="100000"/>
            </a:srgbClr>
          </a:solidFill>
          <a:ln w="25400" cap="flat" cmpd="sng">
            <a:solidFill>
              <a:srgbClr val="C77DFF">
                <a:alpha val="100000"/>
              </a:srgbClr>
            </a:solidFill>
            <a:prstDash val="solid"/>
            <a:round/>
            <a:headEnd type="none" w="lg" len="lg"/>
            <a:tailEnd type="none" w="lg" len="lg"/>
          </a:ln>
        </p:spPr>
      </p:cxnSp>
      <p:sp>
        <p:nvSpPr>
          <p:cNvPr id="4" name="AutoShape 4"/>
          <p:cNvSpPr/>
          <p:nvPr/>
        </p:nvSpPr>
        <p:spPr>
          <a:xfrm>
            <a:off x="1016000" y="3556000"/>
            <a:ext cx="10160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4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国内外最新研究进展</a:t>
            </a:r>
            <a:r>
              <a:rPr lang="en-US" sz="24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Latest Research Progress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1143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稀土单原子催化剂</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Rare Earth Single-Atom Catalysts</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6" name="组合 15">
            <a:extLst>
              <a:ext uri="{FF2B5EF4-FFF2-40B4-BE49-F238E27FC236}">
                <a16:creationId xmlns:a16="http://schemas.microsoft.com/office/drawing/2014/main" id="{DA4B21A9-B5DC-3A3B-9E0A-0E86B6927550}"/>
              </a:ext>
            </a:extLst>
          </p:cNvPr>
          <p:cNvGrpSpPr/>
          <p:nvPr/>
        </p:nvGrpSpPr>
        <p:grpSpPr>
          <a:xfrm>
            <a:off x="307911" y="1075038"/>
            <a:ext cx="7417836" cy="5511199"/>
            <a:chOff x="307911" y="1778000"/>
            <a:chExt cx="7417836" cy="4572000"/>
          </a:xfrm>
        </p:grpSpPr>
        <p:sp>
          <p:nvSpPr>
            <p:cNvPr id="3" name="AutoShape 3"/>
            <p:cNvSpPr/>
            <p:nvPr/>
          </p:nvSpPr>
          <p:spPr>
            <a:xfrm>
              <a:off x="307911" y="1778000"/>
              <a:ext cx="7417836" cy="1397000"/>
            </a:xfrm>
            <a:prstGeom prst="roundRect">
              <a:avLst>
                <a:gd name="adj" fmla="val 909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6282" y="1852388"/>
              <a:ext cx="354854" cy="304800"/>
            </a:xfrm>
            <a:prstGeom prst="rect">
              <a:avLst/>
            </a:prstGeom>
          </p:spPr>
        </p:pic>
        <p:sp>
          <p:nvSpPr>
            <p:cNvPr id="5" name="AutoShape 5"/>
            <p:cNvSpPr/>
            <p:nvPr/>
          </p:nvSpPr>
          <p:spPr>
            <a:xfrm>
              <a:off x="712439" y="1814290"/>
              <a:ext cx="6305161"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9333E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前沿方向：催化领域的“圣杯</a:t>
              </a:r>
              <a:r>
                <a:rPr lang="en-US" sz="1800" b="1" i="0" u="none" strike="noStrike" dirty="0">
                  <a:solidFill>
                    <a:srgbClr val="9333E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100" dirty="0"/>
                <a:t> Frontier Direction: The "Holy Grail" in Catalysis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AutoShape 6"/>
            <p:cNvSpPr/>
            <p:nvPr/>
          </p:nvSpPr>
          <p:spPr>
            <a:xfrm>
              <a:off x="607320" y="2316962"/>
              <a:ext cx="6676052" cy="762000"/>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单原子催化旨在将原子利用率提升至100%，</a:t>
              </a: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稀土单原子催化剂是这一领域的新兴前沿方向。</a:t>
              </a:r>
              <a:r>
                <a:rPr lang="en-US" altLang="zh-CN" sz="1200" dirty="0" err="1"/>
                <a:t>Single-atom</a:t>
              </a:r>
              <a:r>
                <a:rPr lang="en-US" altLang="zh-CN" sz="1200" dirty="0"/>
                <a:t> catalysis aims to boost atomic utilization to 100%, and rare-earth single-atom catalysts represent an emerging frontier in this field.</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307911" y="3365500"/>
              <a:ext cx="7417836" cy="1397000"/>
            </a:xfrm>
            <a:prstGeom prst="roundRect">
              <a:avLst>
                <a:gd name="adj" fmla="val 909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282" y="3439887"/>
              <a:ext cx="354854" cy="304800"/>
            </a:xfrm>
            <a:prstGeom prst="rect">
              <a:avLst/>
            </a:prstGeom>
          </p:spPr>
        </p:pic>
        <p:sp>
          <p:nvSpPr>
            <p:cNvPr id="9" name="AutoShape 9"/>
            <p:cNvSpPr/>
            <p:nvPr/>
          </p:nvSpPr>
          <p:spPr>
            <a:xfrm>
              <a:off x="712439" y="3401789"/>
              <a:ext cx="6305161"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9333E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核心优势：独特的电子几何结构</a:t>
              </a:r>
              <a:r>
                <a:rPr lang="en-US" altLang="zh-CN" sz="1100" dirty="0" err="1"/>
                <a:t>Core</a:t>
              </a:r>
              <a:r>
                <a:rPr lang="en-US" altLang="zh-CN" sz="1100" dirty="0"/>
                <a:t> Advantage: Unique Electronic and Geometric Structure</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607320" y="3904464"/>
              <a:ext cx="6676052" cy="762000"/>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稀土原子以单原子形式锚定，不仅利用率高，还能产生独特的电子效应，带来意想不到的催化性能。</a:t>
              </a:r>
              <a:r>
                <a:rPr lang="en-US" altLang="zh-CN" sz="1200" dirty="0" err="1"/>
                <a:t>Rare-earth</a:t>
              </a:r>
              <a:r>
                <a:rPr lang="en-US" altLang="zh-CN" sz="1200" dirty="0"/>
                <a:t> atoms anchored in the form of single atoms achieve not only ultrahigh utilization but also unique electronic effects, leading to exceptional catalytic performance.</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307911" y="4953000"/>
              <a:ext cx="7417836" cy="1397000"/>
            </a:xfrm>
            <a:prstGeom prst="roundRect">
              <a:avLst>
                <a:gd name="adj" fmla="val 9090"/>
              </a:avLst>
            </a:prstGeom>
            <a:solidFill>
              <a:srgbClr val="F1F5F9">
                <a:alpha val="100000"/>
              </a:srgbClr>
            </a:solidFill>
            <a:ln w="12700" cap="flat" cmpd="sng">
              <a:solidFill>
                <a:srgbClr val="41EAD4">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282" y="5027390"/>
              <a:ext cx="354854" cy="304800"/>
            </a:xfrm>
            <a:prstGeom prst="rect">
              <a:avLst/>
            </a:prstGeom>
          </p:spPr>
        </p:pic>
        <p:sp>
          <p:nvSpPr>
            <p:cNvPr id="13" name="AutoShape 13"/>
            <p:cNvSpPr/>
            <p:nvPr/>
          </p:nvSpPr>
          <p:spPr>
            <a:xfrm>
              <a:off x="712439" y="4989286"/>
              <a:ext cx="6305161"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9333E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调控机制：电子转移与缺陷工程</a:t>
              </a:r>
              <a:r>
                <a:rPr lang="en-US" altLang="zh-CN" sz="1100" dirty="0" err="1"/>
                <a:t>Regulation</a:t>
              </a:r>
              <a:r>
                <a:rPr lang="en-US" altLang="zh-CN" sz="1100" dirty="0"/>
                <a:t> Mechanism: Electron Transfer and Defect Engineering</a:t>
              </a:r>
            </a:p>
          </p:txBody>
        </p:sp>
        <p:sp>
          <p:nvSpPr>
            <p:cNvPr id="14" name="AutoShape 14"/>
            <p:cNvSpPr/>
            <p:nvPr/>
          </p:nvSpPr>
          <p:spPr>
            <a:xfrm>
              <a:off x="607320" y="5444676"/>
              <a:ext cx="6676052" cy="878954"/>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作为电子转移桥梁，调控载体缺陷与吸附位点，显著提升CO2还原等反应的活性和选择性。</a:t>
              </a:r>
              <a:r>
                <a:rPr lang="en-US" altLang="zh-CN" sz="1200" dirty="0"/>
                <a:t>Acting as electron transfer bridges, they modulate support defects and adsorption sites, significantly enhancing the activity and selectivity of reactions such as CO₂ reduction.</a:t>
              </a:r>
            </a:p>
          </p:txBody>
        </p:sp>
      </p:grpSp>
      <p:pic>
        <p:nvPicPr>
          <p:cNvPr id="15" name="Picture 15"/>
          <p:cNvPicPr>
            <a:picLocks noChangeAspect="1"/>
          </p:cNvPicPr>
          <p:nvPr/>
        </p:nvPicPr>
        <p:blipFill>
          <a:blip r:embed="rId6"/>
          <a:srcRect t="5000" b="5000"/>
          <a:stretch>
            <a:fillRect/>
          </a:stretch>
        </p:blipFill>
        <p:spPr>
          <a:xfrm>
            <a:off x="7893698" y="2273300"/>
            <a:ext cx="3885163" cy="3496647"/>
          </a:xfrm>
          <a:prstGeom prst="roundRect">
            <a:avLst>
              <a:gd name="adj" fmla="val 2777"/>
            </a:avLst>
          </a:prstGeom>
          <a:noFill/>
          <a:ln w="12700" cap="flat" cmpd="sng">
            <a:solidFill>
              <a:srgbClr val="CBD5E1">
                <a:alpha val="100000"/>
              </a:srgbClr>
            </a:solidFill>
            <a:prstDash val="solid"/>
            <a:round/>
          </a:ln>
          <a:effectLst>
            <a:outerShdw blurRad="254000" dir="2700000" algn="tl" rotWithShape="0">
              <a:srgbClr val="000000">
                <a:alpha val="1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文本框 14"/>
          <p:cNvSpPr txBox="1"/>
          <p:nvPr/>
        </p:nvSpPr>
        <p:spPr>
          <a:xfrm>
            <a:off x="673100" y="57921"/>
            <a:ext cx="10213975" cy="83099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buFont typeface="Wingdings" panose="05000000000000000000" pitchFamily="2" charset="2"/>
              <a:buNone/>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含稀土的单原子位点催化剂的合成方法及应用 </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p>
          <a:p>
            <a:pPr indent="0">
              <a:buFont typeface="Wingdings" panose="05000000000000000000" pitchFamily="2" charset="2"/>
              <a:buNone/>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The synthesis methods and applications of REM-containing SASCs </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p:cNvSpPr txBox="1"/>
          <p:nvPr/>
        </p:nvSpPr>
        <p:spPr>
          <a:xfrm>
            <a:off x="5626358" y="6399969"/>
            <a:ext cx="6311511"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Ningqiang</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Zhang, </a:t>
            </a: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HanYan</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Lingcong</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Li,</a:t>
            </a:r>
            <a:r>
              <a:rPr lang="en-US" altLang="zh-CN" sz="1000" baseline="30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RuiWu</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Liyun</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Song, </a:t>
            </a:r>
            <a:r>
              <a:rPr lang="en-US" altLang="zh-CN" sz="1000" dirty="0" err="1">
                <a:latin typeface="Times New Roman" panose="02020603050405020304" pitchFamily="18" charset="0"/>
                <a:ea typeface="微软雅黑" panose="020B0503020204020204" pitchFamily="34" charset="-122"/>
                <a:cs typeface="Times New Roman" panose="02020603050405020304" pitchFamily="18" charset="0"/>
              </a:rPr>
              <a:t>Guizhen</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Zhang, Wenjun Liang, </a:t>
            </a:r>
            <a:r>
              <a:rPr lang="en-US" altLang="zh-CN" sz="1000" b="0" i="0" u="sng" strike="noStrike" dirty="0">
                <a:effectLst/>
                <a:latin typeface="Times New Roman" panose="02020603050405020304" pitchFamily="18" charset="0"/>
                <a:ea typeface="微软雅黑" panose="020B0503020204020204" pitchFamily="34" charset="-122"/>
                <a:cs typeface="Times New Roman" panose="02020603050405020304" pitchFamily="18" charset="0"/>
                <a:hlinkClick r:id="rId3"/>
              </a:rPr>
              <a:t>Hong He</a:t>
            </a:r>
            <a:endParaRPr lang="en-US" altLang="zh-CN" sz="1000" b="0" i="0" u="sng" strike="noStrike" dirty="0">
              <a:effectLst/>
              <a:latin typeface="Times New Roman" panose="02020603050405020304" pitchFamily="18" charset="0"/>
              <a:ea typeface="微软雅黑" panose="020B0503020204020204" pitchFamily="34" charset="-122"/>
              <a:cs typeface="Times New Roman" panose="02020603050405020304" pitchFamily="18" charset="0"/>
              <a:hlinkClick r:id="rId4" tooltip="Go to Journal of Rare Earths on ScienceDirect"/>
            </a:endParaRPr>
          </a:p>
          <a:p>
            <a:pPr fontAlgn="ctr"/>
            <a:r>
              <a:rPr lang="en-US" altLang="zh-CN" sz="1000" b="0" i="0" u="none" strike="noStrike" dirty="0">
                <a:effectLst/>
                <a:latin typeface="Times New Roman" panose="02020603050405020304" pitchFamily="18" charset="0"/>
                <a:ea typeface="微软雅黑" panose="020B0503020204020204" pitchFamily="34" charset="-122"/>
                <a:cs typeface="Times New Roman" panose="02020603050405020304" pitchFamily="18" charset="0"/>
                <a:hlinkClick r:id="rId4" tooltip="Go to Journal of Rare Earths on ScienceDirect"/>
              </a:rPr>
              <a:t>Journal of Rare Earths</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000" b="0" i="0" u="none" strike="noStrike" dirty="0">
                <a:effectLst/>
                <a:latin typeface="Times New Roman" panose="02020603050405020304" pitchFamily="18" charset="0"/>
                <a:ea typeface="微软雅黑" panose="020B0503020204020204" pitchFamily="34" charset="-122"/>
                <a:cs typeface="Times New Roman" panose="02020603050405020304" pitchFamily="18" charset="0"/>
                <a:hlinkClick r:id="rId5" tooltip="Go to table of contents for this volume/issue"/>
              </a:rPr>
              <a:t>39, </a:t>
            </a:r>
            <a:r>
              <a:rPr lang="en-US" altLang="zh-CN" sz="1000" b="0" i="0" dirty="0">
                <a:effectLst/>
                <a:latin typeface="Times New Roman" panose="02020603050405020304" pitchFamily="18" charset="0"/>
                <a:ea typeface="微软雅黑" panose="020B0503020204020204" pitchFamily="34" charset="-122"/>
                <a:cs typeface="Times New Roman" panose="02020603050405020304" pitchFamily="18" charset="0"/>
              </a:rPr>
              <a:t>2021, 233-242</a:t>
            </a:r>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BBC0A972-8F5B-865D-309A-DB0F31AB99C4}"/>
              </a:ext>
            </a:extLst>
          </p:cNvPr>
          <p:cNvGraphicFramePr>
            <a:graphicFrameLocks noGrp="1"/>
          </p:cNvGraphicFramePr>
          <p:nvPr>
            <p:extLst>
              <p:ext uri="{D42A27DB-BD31-4B8C-83A1-F6EECF244321}">
                <p14:modId xmlns:p14="http://schemas.microsoft.com/office/powerpoint/2010/main" val="1238875030"/>
              </p:ext>
            </p:extLst>
          </p:nvPr>
        </p:nvGraphicFramePr>
        <p:xfrm>
          <a:off x="392988" y="1132363"/>
          <a:ext cx="11406024" cy="5025546"/>
        </p:xfrm>
        <a:graphic>
          <a:graphicData uri="http://schemas.openxmlformats.org/drawingml/2006/table">
            <a:tbl>
              <a:tblPr firstRow="1" firstCol="1" bandRow="1">
                <a:tableStyleId>{5C22544A-7EE6-4342-B048-85BDC9FD1C3A}</a:tableStyleId>
              </a:tblPr>
              <a:tblGrid>
                <a:gridCol w="2313992">
                  <a:extLst>
                    <a:ext uri="{9D8B030D-6E8A-4147-A177-3AD203B41FA5}">
                      <a16:colId xmlns:a16="http://schemas.microsoft.com/office/drawing/2014/main" val="2015586976"/>
                    </a:ext>
                  </a:extLst>
                </a:gridCol>
                <a:gridCol w="2621902">
                  <a:extLst>
                    <a:ext uri="{9D8B030D-6E8A-4147-A177-3AD203B41FA5}">
                      <a16:colId xmlns:a16="http://schemas.microsoft.com/office/drawing/2014/main" val="2653290549"/>
                    </a:ext>
                  </a:extLst>
                </a:gridCol>
                <a:gridCol w="3015198">
                  <a:extLst>
                    <a:ext uri="{9D8B030D-6E8A-4147-A177-3AD203B41FA5}">
                      <a16:colId xmlns:a16="http://schemas.microsoft.com/office/drawing/2014/main" val="102063718"/>
                    </a:ext>
                  </a:extLst>
                </a:gridCol>
                <a:gridCol w="2650364">
                  <a:extLst>
                    <a:ext uri="{9D8B030D-6E8A-4147-A177-3AD203B41FA5}">
                      <a16:colId xmlns:a16="http://schemas.microsoft.com/office/drawing/2014/main" val="2369609055"/>
                    </a:ext>
                  </a:extLst>
                </a:gridCol>
                <a:gridCol w="804568">
                  <a:extLst>
                    <a:ext uri="{9D8B030D-6E8A-4147-A177-3AD203B41FA5}">
                      <a16:colId xmlns:a16="http://schemas.microsoft.com/office/drawing/2014/main" val="4096736525"/>
                    </a:ext>
                  </a:extLst>
                </a:gridCol>
              </a:tblGrid>
              <a:tr h="455373">
                <a:tc>
                  <a:txBody>
                    <a:bodyPr/>
                    <a:lstStyle/>
                    <a:p>
                      <a:pPr algn="l">
                        <a:buNone/>
                      </a:pPr>
                      <a:r>
                        <a:rPr lang="en-US" sz="1800" kern="100" dirty="0">
                          <a:effectLst/>
                        </a:rPr>
                        <a:t>Catalysts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Rare earth compounds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Synthetic methods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Application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Year</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492941078"/>
                  </a:ext>
                </a:extLst>
              </a:tr>
              <a:tr h="455373">
                <a:tc>
                  <a:txBody>
                    <a:bodyPr/>
                    <a:lstStyle/>
                    <a:p>
                      <a:pPr algn="l">
                        <a:buNone/>
                      </a:pPr>
                      <a:r>
                        <a:rPr lang="en-US" sz="1800" kern="100" dirty="0">
                          <a:effectLst/>
                        </a:rPr>
                        <a:t>Pt/</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Wet chemical methods, leached</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Water-gas shift reactions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2003</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2415887374"/>
                  </a:ext>
                </a:extLst>
              </a:tr>
              <a:tr h="455373">
                <a:tc>
                  <a:txBody>
                    <a:bodyPr/>
                    <a:lstStyle/>
                    <a:p>
                      <a:pPr algn="l">
                        <a:buNone/>
                      </a:pPr>
                      <a:r>
                        <a:rPr lang="en-US" sz="1800" kern="100" dirty="0">
                          <a:effectLst/>
                        </a:rPr>
                        <a:t>Au/</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Wet chemical methods, leached</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Water-gas shift reactions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2003</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851407322"/>
                  </a:ext>
                </a:extLst>
              </a:tr>
              <a:tr h="227687">
                <a:tc>
                  <a:txBody>
                    <a:bodyPr/>
                    <a:lstStyle/>
                    <a:p>
                      <a:pPr algn="l">
                        <a:buNone/>
                      </a:pPr>
                      <a:r>
                        <a:rPr lang="en-US" sz="1800" kern="100" dirty="0" err="1">
                          <a:effectLst/>
                        </a:rPr>
                        <a:t>CeO</a:t>
                      </a:r>
                      <a:r>
                        <a:rPr lang="en-US" sz="1800" kern="100" dirty="0">
                          <a:effectLst/>
                        </a:rPr>
                        <a:t>₂</a:t>
                      </a:r>
                      <a:r>
                        <a:rPr lang="zh-CN" sz="1800" kern="100" dirty="0">
                          <a:effectLst/>
                        </a:rPr>
                        <a:t>–</a:t>
                      </a:r>
                      <a:r>
                        <a:rPr lang="en-US" sz="1800" kern="100" dirty="0">
                          <a:effectLst/>
                        </a:rPr>
                        <a:t>Pt/La</a:t>
                      </a:r>
                      <a:r>
                        <a:rPr lang="zh-CN" sz="1800" kern="100" dirty="0">
                          <a:effectLst/>
                        </a:rPr>
                        <a:t>–</a:t>
                      </a:r>
                      <a:r>
                        <a:rPr lang="en-US" sz="1800" kern="100" dirty="0" err="1">
                          <a:effectLst/>
                        </a:rPr>
                        <a:t>Al₂O</a:t>
                      </a:r>
                      <a:r>
                        <a:rPr lang="en-US" sz="1800" kern="100" dirty="0">
                          <a:effectLst/>
                        </a:rPr>
                        <a:t>₃</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 La</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Atoms trapping</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CO oxidation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2009</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1950974306"/>
                  </a:ext>
                </a:extLst>
              </a:tr>
              <a:tr h="227687">
                <a:tc>
                  <a:txBody>
                    <a:bodyPr/>
                    <a:lstStyle/>
                    <a:p>
                      <a:pPr algn="l">
                        <a:buNone/>
                      </a:pPr>
                      <a:r>
                        <a:rPr lang="en-US" sz="1800" kern="100" dirty="0">
                          <a:effectLst/>
                        </a:rPr>
                        <a:t>Pt/</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Atomic layer deposition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CO oxidation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2017</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89427924"/>
                  </a:ext>
                </a:extLst>
              </a:tr>
              <a:tr h="683060">
                <a:tc>
                  <a:txBody>
                    <a:bodyPr/>
                    <a:lstStyle/>
                    <a:p>
                      <a:pPr algn="l">
                        <a:buNone/>
                      </a:pPr>
                      <a:r>
                        <a:rPr lang="en-US" sz="1800" kern="100" dirty="0">
                          <a:effectLst/>
                        </a:rPr>
                        <a:t>Pt/</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Hydrothermal treatment</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CO oxidation and diesel oxidation catalytic reaction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2017</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1267558703"/>
                  </a:ext>
                </a:extLst>
              </a:tr>
              <a:tr h="455373">
                <a:tc>
                  <a:txBody>
                    <a:bodyPr/>
                    <a:lstStyle/>
                    <a:p>
                      <a:pPr algn="l">
                        <a:buNone/>
                      </a:pPr>
                      <a:r>
                        <a:rPr lang="en-US" sz="1800" kern="100" dirty="0">
                          <a:effectLst/>
                        </a:rPr>
                        <a:t>Rh/</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Hydrothermal treatment</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Diesel oxidation catalytic reaction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2018</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1018139632"/>
                  </a:ext>
                </a:extLst>
              </a:tr>
              <a:tr h="227687">
                <a:tc>
                  <a:txBody>
                    <a:bodyPr/>
                    <a:lstStyle/>
                    <a:p>
                      <a:pPr algn="l">
                        <a:buNone/>
                      </a:pPr>
                      <a:r>
                        <a:rPr lang="en-US" sz="1800" kern="100" dirty="0">
                          <a:effectLst/>
                        </a:rPr>
                        <a:t>Pt/</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Wet chemical methods</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CO₂ electro-reduction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2018</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23642960"/>
                  </a:ext>
                </a:extLst>
              </a:tr>
              <a:tr h="455373">
                <a:tc>
                  <a:txBody>
                    <a:bodyPr/>
                    <a:lstStyle/>
                    <a:p>
                      <a:pPr algn="l">
                        <a:buNone/>
                      </a:pPr>
                      <a:r>
                        <a:rPr lang="en-US" sz="1800" kern="100" dirty="0">
                          <a:effectLst/>
                        </a:rPr>
                        <a:t>Pt/</a:t>
                      </a: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Atomic layer deposition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Dehydrogenation of ammonia borane</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2019</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3845939216"/>
                  </a:ext>
                </a:extLst>
              </a:tr>
              <a:tr h="227687">
                <a:tc>
                  <a:txBody>
                    <a:bodyPr/>
                    <a:lstStyle/>
                    <a:p>
                      <a:pPr algn="l">
                        <a:buNone/>
                      </a:pPr>
                      <a:r>
                        <a:rPr lang="en-US" sz="1800" kern="100" dirty="0">
                          <a:effectLst/>
                        </a:rPr>
                        <a:t>Er₁/CN-NT</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Er</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ACC</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CO₂ photo-reduction</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2020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184274648"/>
                  </a:ext>
                </a:extLst>
              </a:tr>
              <a:tr h="455373">
                <a:tc>
                  <a:txBody>
                    <a:bodyPr/>
                    <a:lstStyle/>
                    <a:p>
                      <a:pPr algn="l">
                        <a:buNone/>
                      </a:pPr>
                      <a:r>
                        <a:rPr lang="en-US" sz="1800" kern="100" dirty="0">
                          <a:effectLst/>
                        </a:rPr>
                        <a:t>Ce–</a:t>
                      </a:r>
                      <a:r>
                        <a:rPr lang="en-US" sz="1800" kern="100" dirty="0" err="1">
                          <a:effectLst/>
                        </a:rPr>
                        <a:t>MnO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err="1">
                          <a:effectLst/>
                        </a:rPr>
                        <a:t>CeO</a:t>
                      </a:r>
                      <a:r>
                        <a:rPr lang="en-US" sz="1800" kern="100" dirty="0">
                          <a:effectLst/>
                        </a:rPr>
                        <a:t>₂</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ion-exchange approach</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NH₃-SCR</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tc>
                  <a:txBody>
                    <a:bodyPr/>
                    <a:lstStyle/>
                    <a:p>
                      <a:pPr algn="l">
                        <a:buNone/>
                      </a:pPr>
                      <a:r>
                        <a:rPr lang="en-US" sz="1800" kern="100" dirty="0">
                          <a:effectLst/>
                        </a:rPr>
                        <a:t>2020</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0" marR="0" marT="0" marB="0" anchor="ctr"/>
                </a:tc>
                <a:extLst>
                  <a:ext uri="{0D108BD9-81ED-4DB2-BD59-A6C34878D82A}">
                    <a16:rowId xmlns:a16="http://schemas.microsoft.com/office/drawing/2014/main" val="902605361"/>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8188" y="126699"/>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稀土催化概述</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Overview of Rare Earth Catalysis</a:t>
            </a:r>
            <a:endParaRPr 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220823" y="1397000"/>
            <a:ext cx="7570238" cy="1198306"/>
          </a:xfrm>
          <a:prstGeom prst="roundRect">
            <a:avLst>
              <a:gd name="adj" fmla="val 11111"/>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4824" y="1587500"/>
            <a:ext cx="406400" cy="406400"/>
          </a:xfrm>
          <a:prstGeom prst="rect">
            <a:avLst/>
          </a:prstGeom>
        </p:spPr>
      </p:pic>
      <p:sp>
        <p:nvSpPr>
          <p:cNvPr id="5" name="AutoShape 5"/>
          <p:cNvSpPr/>
          <p:nvPr/>
        </p:nvSpPr>
        <p:spPr>
          <a:xfrm>
            <a:off x="1106985" y="1524000"/>
            <a:ext cx="6525785"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核心定义</a:t>
            </a:r>
            <a:r>
              <a:rPr lang="en-US" sz="18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(Definition)</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a:p>
            <a:pPr indent="0" algn="l">
              <a:lnSpc>
                <a:spcPct val="125000"/>
              </a:lnSpc>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包含镧系元素</a:t>
            </a: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(La-Lu)</a:t>
            </a: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及钪</a:t>
            </a: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(Sc)、钇(Y)，共17种元素。</a:t>
            </a:r>
          </a:p>
          <a:p>
            <a:pPr>
              <a:lnSpc>
                <a:spcPct val="125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Contains 17 elements, including the lanthanides (La–Lu), scandium (Sc), and yttrium (Y).</a:t>
            </a:r>
            <a:endPar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sp>
        <p:nvSpPr>
          <p:cNvPr id="6" name="AutoShape 6"/>
          <p:cNvSpPr/>
          <p:nvPr/>
        </p:nvSpPr>
        <p:spPr>
          <a:xfrm>
            <a:off x="220823" y="2794000"/>
            <a:ext cx="7570238" cy="2725761"/>
          </a:xfrm>
          <a:prstGeom prst="roundRect">
            <a:avLst>
              <a:gd name="adj" fmla="val 3571"/>
            </a:avLst>
          </a:prstGeom>
          <a:solidFill>
            <a:srgbClr val="F1F5F9">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824" y="2984500"/>
            <a:ext cx="406400" cy="406400"/>
          </a:xfrm>
          <a:prstGeom prst="rect">
            <a:avLst/>
          </a:prstGeom>
        </p:spPr>
      </p:pic>
      <p:sp>
        <p:nvSpPr>
          <p:cNvPr id="8" name="AutoShape 8"/>
          <p:cNvSpPr/>
          <p:nvPr/>
        </p:nvSpPr>
        <p:spPr>
          <a:xfrm>
            <a:off x="941674" y="2823671"/>
            <a:ext cx="6691095" cy="254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工业地位与市场</a:t>
            </a:r>
            <a:r>
              <a:rPr lang="en-US" sz="18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(Market)</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a:t>
            </a:r>
            <a:r>
              <a:rPr 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全球规模：2024</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年估值</a:t>
            </a:r>
            <a:r>
              <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rPr>
              <a:t>31-52 </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rPr>
              <a:t>亿美元，年复合增长率约为</a:t>
            </a:r>
            <a:r>
              <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rPr>
              <a:t>5.5-7.5 %</a:t>
            </a:r>
            <a:r>
              <a:rPr lang="en-US" sz="1600" baseline="300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1</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Global market size</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Valued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$3.1–5.2 billion</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in 2024, with a compound annual growth rate (CAGR) of approximately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5.5–7.5%</a:t>
            </a:r>
            <a:r>
              <a:rPr lang="en-US" altLang="zh-CN" sz="1600" baseline="300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1</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sz="1600" b="0" i="0" u="none" strike="noStrike" baseline="300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pPr>
            <a:r>
              <a:rPr 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a:t>
            </a:r>
            <a:r>
              <a:rPr 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年消耗量：2025年2.1万吨，</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石油裂化占比</a:t>
            </a:r>
            <a:r>
              <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38%</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汽车尾气占比29%</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，新能源占比</a:t>
            </a:r>
            <a:r>
              <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18%</a:t>
            </a:r>
            <a:r>
              <a:rPr lang="en-US" altLang="zh-CN" sz="1600" baseline="300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2</a:t>
            </a:r>
            <a:r>
              <a:rPr lang="zh-CN" altLang="en-US"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endParaRPr lang="en-US" altLang="zh-CN" sz="1600"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Annual rare earth consumption</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21,000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rPr>
              <a:t>tonnes</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in 2025, with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38%</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used in petroleum cracking,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29%</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in automotive exhaust treatment, and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18%</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in new energy applications.</a:t>
            </a:r>
            <a:endPar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sp>
        <p:nvSpPr>
          <p:cNvPr id="12" name="文本框 11">
            <a:extLst>
              <a:ext uri="{FF2B5EF4-FFF2-40B4-BE49-F238E27FC236}">
                <a16:creationId xmlns:a16="http://schemas.microsoft.com/office/drawing/2014/main" id="{B38CB3E3-1331-032A-49A8-64F5A0F2C2F0}"/>
              </a:ext>
            </a:extLst>
          </p:cNvPr>
          <p:cNvSpPr txBox="1"/>
          <p:nvPr/>
        </p:nvSpPr>
        <p:spPr>
          <a:xfrm>
            <a:off x="0" y="5812913"/>
            <a:ext cx="10668000" cy="923330"/>
          </a:xfrm>
          <a:prstGeom prst="rect">
            <a:avLst/>
          </a:prstGeom>
          <a:noFill/>
        </p:spPr>
        <p:txBody>
          <a:bodyPr wrap="square">
            <a:spAutoFit/>
          </a:bodyPr>
          <a:lstStyle/>
          <a:p>
            <a:pPr marL="342900" indent="-342900">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hlinkClick r:id="rId5"/>
              </a:rPr>
              <a:t>https://m.gepresearch.com/1190/view-855070-1.html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hlinkClick r:id="rId6"/>
              </a:rPr>
              <a:t>全球环保研究网</a:t>
            </a:r>
            <a:r>
              <a:rPr lang="en-US" altLang="zh-CN" dirty="0">
                <a:latin typeface="Times New Roman" panose="02020603050405020304" pitchFamily="18" charset="0"/>
                <a:ea typeface="微软雅黑" panose="020B0503020204020204" pitchFamily="34" charset="-122"/>
                <a:cs typeface="Times New Roman" panose="02020603050405020304" pitchFamily="18" charset="0"/>
                <a:hlinkClick r:id="rId5"/>
              </a:rPr>
              <a:t>)</a:t>
            </a:r>
          </a:p>
          <a:p>
            <a:pPr marL="342900" indent="-342900">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hlinkClick r:id="rId7"/>
              </a:rPr>
              <a:t>https://www.gepresearch.com/80/view-781299-1.html</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hlinkClick r:id="rId5"/>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hlinkClick r:id="rId6"/>
              </a:rPr>
              <a:t>全球环保研究网</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a:t>
            </a:r>
          </a:p>
          <a:p>
            <a:pPr marL="342900" indent="-342900">
              <a:buAutoNum type="arabicPeriod"/>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https://www.huaon.com/search?word=%E7%A8%80%E5%9C%9F%E5%82%AC%E5%8C%96</a:t>
            </a:r>
          </a:p>
        </p:txBody>
      </p:sp>
      <p:pic>
        <p:nvPicPr>
          <p:cNvPr id="10" name="图片 9">
            <a:extLst>
              <a:ext uri="{FF2B5EF4-FFF2-40B4-BE49-F238E27FC236}">
                <a16:creationId xmlns:a16="http://schemas.microsoft.com/office/drawing/2014/main" id="{DCB961E9-12B5-8EC3-2B03-C605638FF1AE}"/>
              </a:ext>
            </a:extLst>
          </p:cNvPr>
          <p:cNvPicPr>
            <a:picLocks noChangeAspect="1"/>
          </p:cNvPicPr>
          <p:nvPr/>
        </p:nvPicPr>
        <p:blipFill>
          <a:blip r:embed="rId8"/>
          <a:stretch>
            <a:fillRect/>
          </a:stretch>
        </p:blipFill>
        <p:spPr>
          <a:xfrm>
            <a:off x="7693219" y="1721813"/>
            <a:ext cx="4487045" cy="34994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89000" y="127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稀土配位工程</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Rare Earth Coordination Engineering</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762000" y="1082351"/>
            <a:ext cx="3429000" cy="2854649"/>
          </a:xfrm>
          <a:prstGeom prst="roundRect">
            <a:avLst>
              <a:gd name="adj" fmla="val 5555"/>
            </a:avLst>
          </a:prstGeom>
          <a:solidFill>
            <a:srgbClr val="F3F4F6">
              <a:alpha val="100000"/>
            </a:srgbClr>
          </a:solidFill>
          <a:ln w="12700" cap="flat" cmpd="sng">
            <a:solidFill>
              <a:srgbClr val="E5E7EB">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00" y="1224504"/>
            <a:ext cx="304800" cy="380620"/>
          </a:xfrm>
          <a:prstGeom prst="rect">
            <a:avLst/>
          </a:prstGeom>
        </p:spPr>
      </p:pic>
      <p:sp>
        <p:nvSpPr>
          <p:cNvPr id="5" name="AutoShape 5"/>
          <p:cNvSpPr/>
          <p:nvPr/>
        </p:nvSpPr>
        <p:spPr>
          <a:xfrm>
            <a:off x="1333500" y="1167449"/>
            <a:ext cx="2794000" cy="47577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研究前沿：精细环境调控</a:t>
            </a:r>
            <a:endPar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100" dirty="0"/>
              <a:t>Research Frontier: Fine Environmental Tuning</a:t>
            </a:r>
          </a:p>
        </p:txBody>
      </p:sp>
      <p:sp>
        <p:nvSpPr>
          <p:cNvPr id="6" name="AutoShape 6"/>
          <p:cNvSpPr/>
          <p:nvPr/>
        </p:nvSpPr>
        <p:spPr>
          <a:xfrm>
            <a:off x="952500" y="2033619"/>
            <a:ext cx="3048000" cy="1744508"/>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通过改变配体种类与结构，为稀土离子“</a:t>
            </a: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量体裁衣</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精确调控其电子结构，从而改变催化行为，实现高性能定制。</a:t>
            </a:r>
            <a:r>
              <a:rPr lang="en-US" altLang="zh-CN" sz="1200" dirty="0" err="1"/>
              <a:t>By</a:t>
            </a:r>
            <a:r>
              <a:rPr lang="en-US" altLang="zh-CN" sz="1200" dirty="0"/>
              <a:t> tailoring the type and structure of ligands to rare-earth ions, their electronic structure can be precisely modulated, altering catalytic behavior and enabling high-performance customization.</a:t>
            </a:r>
          </a:p>
          <a:p>
            <a:pPr indent="0" algn="l">
              <a:defRPr/>
            </a:pP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4381500" y="1082351"/>
            <a:ext cx="3429000" cy="2854649"/>
          </a:xfrm>
          <a:prstGeom prst="roundRect">
            <a:avLst>
              <a:gd name="adj" fmla="val 5555"/>
            </a:avLst>
          </a:prstGeom>
          <a:solidFill>
            <a:srgbClr val="F3F4F6">
              <a:alpha val="100000"/>
            </a:srgbClr>
          </a:solidFill>
          <a:ln w="12700" cap="flat" cmpd="sng">
            <a:solidFill>
              <a:srgbClr val="E5E7EB">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0" y="1224504"/>
            <a:ext cx="304800" cy="380620"/>
          </a:xfrm>
          <a:prstGeom prst="rect">
            <a:avLst/>
          </a:prstGeom>
        </p:spPr>
      </p:pic>
      <p:sp>
        <p:nvSpPr>
          <p:cNvPr id="9" name="AutoShape 9"/>
          <p:cNvSpPr/>
          <p:nvPr/>
        </p:nvSpPr>
        <p:spPr>
          <a:xfrm>
            <a:off x="4953000" y="1167449"/>
            <a:ext cx="2794000" cy="47577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最新成果：ORR性能突破</a:t>
            </a:r>
            <a:endPar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100" dirty="0"/>
              <a:t>Latest Achievement: ORR Performance Breakthrough</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4572000" y="2033619"/>
            <a:ext cx="3048000" cy="1744508"/>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引入镧</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铈构建Pdδ</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−-La/Ceδ+活性位点，利用配位极化效应，半波电位高达0.903 </a:t>
            </a: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V，性能显著优于商业铂碳催化剂。</a:t>
            </a:r>
            <a:r>
              <a:rPr lang="en-US" altLang="zh-CN" sz="1200" dirty="0" err="1"/>
              <a:t>Introducing</a:t>
            </a:r>
            <a:r>
              <a:rPr lang="en-US" altLang="zh-CN" sz="1200" dirty="0"/>
              <a:t> lanthanum/cerium to construct </a:t>
            </a:r>
            <a:r>
              <a:rPr lang="en-US" altLang="zh-CN" sz="1200" dirty="0" err="1"/>
              <a:t>Pdδ</a:t>
            </a:r>
            <a:r>
              <a:rPr lang="en-US" altLang="zh-CN" sz="1200" dirty="0"/>
              <a:t>⁻-La/</a:t>
            </a:r>
            <a:r>
              <a:rPr lang="en-US" altLang="zh-CN" sz="1200" dirty="0" err="1"/>
              <a:t>Ceδ</a:t>
            </a:r>
            <a:r>
              <a:rPr lang="en-US" altLang="zh-CN" sz="1200" dirty="0"/>
              <a:t>⁺ active sites. Leveraging the coordination polarization effect, the half-wave potential reaches as high as 0.903 V, significantly outperforming commercial Pt/C catalysts.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8001000" y="1082351"/>
            <a:ext cx="3429000" cy="2854649"/>
          </a:xfrm>
          <a:prstGeom prst="roundRect">
            <a:avLst>
              <a:gd name="adj" fmla="val 5555"/>
            </a:avLst>
          </a:prstGeom>
          <a:solidFill>
            <a:srgbClr val="F3F4F6">
              <a:alpha val="100000"/>
            </a:srgbClr>
          </a:solidFill>
          <a:ln w="12700" cap="flat" cmpd="sng">
            <a:solidFill>
              <a:srgbClr val="E5E7EB">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500" y="1224504"/>
            <a:ext cx="304800" cy="380620"/>
          </a:xfrm>
          <a:prstGeom prst="rect">
            <a:avLst/>
          </a:prstGeom>
        </p:spPr>
      </p:pic>
      <p:sp>
        <p:nvSpPr>
          <p:cNvPr id="13" name="AutoShape 13"/>
          <p:cNvSpPr/>
          <p:nvPr/>
        </p:nvSpPr>
        <p:spPr>
          <a:xfrm>
            <a:off x="8572500" y="1167449"/>
            <a:ext cx="2794000" cy="47577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理论支撑：构效关系解析</a:t>
            </a:r>
            <a:endParaRPr lang="en-US" sz="1800" b="1"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100" dirty="0"/>
              <a:t>Theoretical Support: Structure-Activity Relationship Analysis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8191500" y="2033619"/>
            <a:ext cx="3048000" cy="1744508"/>
          </a:xfrm>
          <a:prstGeom prst="rect">
            <a:avLst/>
          </a:prstGeom>
          <a:noFill/>
          <a:ln w="12700" cap="flat" cmpd="sng">
            <a:noFill/>
            <a:prstDash val="solid"/>
            <a:round/>
          </a:ln>
        </p:spPr>
        <p:txBody>
          <a:bodyPr vert="horz" wrap="square" lIns="0" tIns="0" rIns="0" bIns="0" rtlCol="0" anchor="ctr" anchorCtr="0"/>
          <a:lstStyle/>
          <a:p>
            <a:pPr>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结合原位表征与DFT计算，深入理解配位环境与催化性能的构效关系，为新型催化剂的理性设计提供坚实理论指导</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600" dirty="0"/>
              <a:t> </a:t>
            </a:r>
            <a:r>
              <a:rPr lang="en-US" altLang="zh-CN" sz="1200" dirty="0"/>
              <a:t>Combining in-situ characterization with DFT calculations, the structure-activity relationship between coordination environment and catalytic performance is thoroughly elucidated, providing solid theoretical guidance for the rational design of new catalysts.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AutoShape 15"/>
          <p:cNvSpPr/>
          <p:nvPr/>
        </p:nvSpPr>
        <p:spPr>
          <a:xfrm>
            <a:off x="762000" y="4127500"/>
            <a:ext cx="10668000" cy="2413000"/>
          </a:xfrm>
          <a:prstGeom prst="roundRect">
            <a:avLst>
              <a:gd name="adj" fmla="val 5263"/>
            </a:avLst>
          </a:prstGeom>
          <a:solidFill>
            <a:srgbClr val="F3F4F6">
              <a:alpha val="100000"/>
            </a:srgbClr>
          </a:solidFill>
          <a:ln w="25400" cap="flat" cmpd="sng">
            <a:no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16"/>
          <p:cNvPicPr>
            <a:picLocks noChangeAspect="1"/>
          </p:cNvPicPr>
          <p:nvPr/>
        </p:nvPicPr>
        <p:blipFill>
          <a:blip r:embed="rId6"/>
          <a:srcRect/>
          <a:stretch>
            <a:fillRect/>
          </a:stretch>
        </p:blipFill>
        <p:spPr>
          <a:xfrm>
            <a:off x="889000" y="4254500"/>
            <a:ext cx="2159000" cy="2159000"/>
          </a:xfrm>
          <a:prstGeom prst="rect">
            <a:avLst/>
          </a:prstGeom>
          <a:noFill/>
          <a:ln w="25400" cap="flat" cmpd="sng">
            <a:noFill/>
            <a:prstDash val="solid"/>
            <a:round/>
          </a:ln>
        </p:spPr>
      </p:pic>
      <p:sp>
        <p:nvSpPr>
          <p:cNvPr id="17" name="AutoShape 17"/>
          <p:cNvSpPr/>
          <p:nvPr/>
        </p:nvSpPr>
        <p:spPr>
          <a:xfrm>
            <a:off x="3302000" y="4254500"/>
            <a:ext cx="7620000" cy="215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配位结构模型示意图</a:t>
            </a:r>
            <a:r>
              <a:rPr lang="en-US" altLang="zh-CN" sz="1200" dirty="0" err="1"/>
              <a:t>Schematic</a:t>
            </a:r>
            <a:r>
              <a:rPr lang="en-US" altLang="zh-CN" sz="1200" dirty="0"/>
              <a:t> Diagram of Coordination Structure Model</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图示为稀土离子与配体形成的稳定配位结构3D模型。中心紫色球体代表稀土离子，周围的灰色球体及连接键展示了配体如何通过配位键与中心离子结合，形成特定的空间构型。这种结构的精确控制是实现高性能催化的关键。</a:t>
            </a:r>
            <a:r>
              <a:rPr lang="en-US" altLang="zh-CN" sz="1200" dirty="0"/>
              <a:t>The figure shows a 3D model of the stable coordination structure formed by rare-earth ions and ligands. The central purple sphere represents the rare-earth ion, and the surrounding gray spheres along with the connecting bonds illustrate how ligands bind to the central ion through coordination bonds to form a specific spatial configuration. Precise control of this structure is the key to achieving high-performance catalysis.</a:t>
            </a:r>
            <a:endPar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261835"/>
            <a:ext cx="9173547" cy="466725"/>
          </a:xfrm>
        </p:spPr>
        <p:txBody>
          <a:bodyPr>
            <a:noAutofit/>
            <a:scene3d>
              <a:camera prst="orthographicFront"/>
              <a:lightRig rig="threePt" dir="t"/>
            </a:scene3d>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稀土改性的</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MOF </a:t>
            </a: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催化剂</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Rare earth-modified MOF catalyst</a:t>
            </a:r>
            <a:b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内容占位符 2"/>
          <p:cNvSpPr>
            <a:spLocks noGrp="1"/>
          </p:cNvSpPr>
          <p:nvPr>
            <p:ph idx="1"/>
          </p:nvPr>
        </p:nvSpPr>
        <p:spPr>
          <a:xfrm>
            <a:off x="296661" y="1589962"/>
            <a:ext cx="6741795" cy="4754854"/>
          </a:xfrm>
        </p:spPr>
        <p:txBody>
          <a:bodyPr>
            <a:normAutofit fontScale="67500" lnSpcReduction="20000"/>
          </a:bodyPr>
          <a:lstStyle/>
          <a:p>
            <a:pPr>
              <a:lnSpc>
                <a:spcPct val="110000"/>
              </a:lnSpc>
            </a:pPr>
            <a:r>
              <a:rPr lang="zh-CN" altLang="en-US" sz="3300" b="1" dirty="0">
                <a:latin typeface="Times New Roman" panose="02020603050405020304" pitchFamily="18" charset="0"/>
                <a:ea typeface="微软雅黑" panose="020B0503020204020204" pitchFamily="34" charset="-122"/>
                <a:cs typeface="Times New Roman" panose="02020603050405020304" pitchFamily="18" charset="0"/>
              </a:rPr>
              <a:t>金属有机骨架材料(MOFs)因其优异的光学性质和物理化学性质而在光催化领域得到发展，包括</a:t>
            </a:r>
            <a:r>
              <a:rPr lang="zh-CN" altLang="en-US" sz="33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环境修复、CO</a:t>
            </a:r>
            <a:r>
              <a:rPr lang="zh-CN" altLang="en-US" sz="3300" b="1" baseline="-250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33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光还原、水分解</a:t>
            </a:r>
            <a:r>
              <a:rPr lang="zh-CN" altLang="en-US" sz="3300" b="1" dirty="0">
                <a:latin typeface="Times New Roman" panose="02020603050405020304" pitchFamily="18" charset="0"/>
                <a:ea typeface="微软雅黑" panose="020B0503020204020204" pitchFamily="34" charset="-122"/>
                <a:cs typeface="Times New Roman" panose="02020603050405020304" pitchFamily="18" charset="0"/>
              </a:rPr>
              <a:t>等。用稀土元素修饰MOF可以拓宽吸收光谱，而其空4f轨道上的活性电子可以作为陷阱捕获光激发载流子，抑制电子-空穴对的复合，从而促进光催化活性。因此，稀土元素改性MOFs提供了一种实现其高价值利用的有吸引力的方法。</a:t>
            </a:r>
          </a:p>
          <a:p>
            <a:pPr>
              <a:lnSpc>
                <a:spcPct val="110000"/>
              </a:lnSpc>
            </a:pPr>
            <a:r>
              <a:rPr lang="zh-CN" altLang="en-US" sz="2285" dirty="0">
                <a:latin typeface="Times New Roman" panose="02020603050405020304" pitchFamily="18" charset="0"/>
                <a:ea typeface="微软雅黑" panose="020B0503020204020204" pitchFamily="34" charset="-122"/>
                <a:cs typeface="Times New Roman" panose="02020603050405020304" pitchFamily="18" charset="0"/>
              </a:rPr>
              <a:t>Metal organic framework materials (MOFs) have been developed in the field of photocatalysis due to their excellent optical and physicochemical properties, including environmental remediation, CO2 photoreduction, water splitting, etc. Modifying MOFs with rare earth elements can broaden the absorption spectrum, while the active electrons on their empty 4f orbitals can act as traps to capture photoexcited carriers, suppress electron hole pair recombination, and promote photocatalytic activity. Therefore, rare earth element modified MOFs provide an attractive method for achieving their high-value utilization.</a:t>
            </a:r>
          </a:p>
        </p:txBody>
      </p:sp>
      <p:pic>
        <p:nvPicPr>
          <p:cNvPr id="4" name="图片 3"/>
          <p:cNvPicPr>
            <a:picLocks noChangeAspect="1"/>
          </p:cNvPicPr>
          <p:nvPr/>
        </p:nvPicPr>
        <p:blipFill>
          <a:blip r:embed="rId2"/>
          <a:stretch>
            <a:fillRect/>
          </a:stretch>
        </p:blipFill>
        <p:spPr>
          <a:xfrm>
            <a:off x="8357679" y="1138334"/>
            <a:ext cx="3402521" cy="3238779"/>
          </a:xfrm>
          <a:prstGeom prst="rect">
            <a:avLst/>
          </a:prstGeom>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119144" y="4472305"/>
            <a:ext cx="4967150" cy="21450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286105"/>
            <a:ext cx="10896599" cy="683064"/>
          </a:xfrm>
        </p:spPr>
        <p:txBody>
          <a:bodyPr>
            <a:scene3d>
              <a:camera prst="orthographicFront"/>
              <a:lightRig rig="threePt" dir="t"/>
            </a:scene3d>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稀土合金催化剂 </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Rare earth alloy catalyst</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内容占位符 2"/>
          <p:cNvSpPr>
            <a:spLocks noGrp="1"/>
          </p:cNvSpPr>
          <p:nvPr>
            <p:ph idx="1"/>
          </p:nvPr>
        </p:nvSpPr>
        <p:spPr>
          <a:xfrm>
            <a:off x="318533" y="1246686"/>
            <a:ext cx="11568668" cy="2298947"/>
          </a:xfrm>
        </p:spPr>
        <p:txBody>
          <a:bodyPr>
            <a:no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各类稀土合金催化剂在能量转换领域的应用，为新一代稀土合金催化剂的设计与应用提供了重要参考。稀土元素在合金催化剂中的最新研究方向，主要聚焦于优化并最大化其在电催化反应（如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HER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OER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ORR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EOR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）及热催化反应（如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AHR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NHR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CMR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ASR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SCR</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）中的应用效能。</a:t>
            </a:r>
            <a:r>
              <a:rPr lang="en-US" altLang="zh-CN" sz="1400" dirty="0"/>
              <a:t>The applications of various rare-earth alloy catalysts in the field of energy conversion provide valuable references for the design and application of next-generation rare-earth alloy catalysts. The latest research directions of rare-earth elements in alloy catalysts mainly focus on optimizing and maximizing their application efficiency in electrocatalytic reactions (such as HER, OER, ORR, EOR) and </a:t>
            </a:r>
            <a:r>
              <a:rPr lang="en-US" altLang="zh-CN" sz="1400" dirty="0" err="1"/>
              <a:t>thermocatalytic</a:t>
            </a:r>
            <a:r>
              <a:rPr lang="en-US" altLang="zh-CN" sz="1400" dirty="0"/>
              <a:t> reactions (such as AHR, NHR, CMR, ASR, and SCR).</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5"/>
          <p:cNvSpPr txBox="1"/>
          <p:nvPr/>
        </p:nvSpPr>
        <p:spPr>
          <a:xfrm>
            <a:off x="485808" y="5485863"/>
            <a:ext cx="5357225"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200" b="1" i="0" dirty="0">
                <a:solidFill>
                  <a:srgbClr val="1C1D1E"/>
                </a:solidFill>
                <a:effectLst/>
                <a:latin typeface="Times New Roman" panose="02020603050405020304" pitchFamily="18" charset="0"/>
                <a:ea typeface="微软雅黑" panose="020B0503020204020204" pitchFamily="34" charset="-122"/>
                <a:cs typeface="Times New Roman" panose="02020603050405020304" pitchFamily="18" charset="0"/>
              </a:rPr>
              <a:t>Rare‐Earth Incorporated Alloy Catalysts: Synthesis, Properties, and Applications</a:t>
            </a:r>
          </a:p>
          <a:p>
            <a:pPr algn="l"/>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2"/>
              </a:rPr>
              <a:t>Adv. Mater. 2021</a:t>
            </a:r>
            <a:endPar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2"/>
              </a:rPr>
              <a:t>Shuai Zhang</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3"/>
              </a:rPr>
              <a:t>Sandra Elizabeth </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3"/>
              </a:rPr>
              <a:t>Saji</a:t>
            </a:r>
            <a:r>
              <a:rPr lang="en-US" altLang="zh-CN"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4"/>
              </a:rPr>
              <a:t>Zongyou</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4"/>
              </a:rPr>
              <a:t> Yin</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5"/>
              </a:rPr>
              <a:t>Hongbo</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5"/>
              </a:rPr>
              <a:t> Zhang</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6"/>
              </a:rPr>
              <a:t>Yaping</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6"/>
              </a:rPr>
              <a:t> Du</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7"/>
              </a:rPr>
              <a:t>Chun‐Hua Yan</a:t>
            </a:r>
            <a:endParaRPr lang="en-US" altLang="zh-CN"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sz="1200" b="1"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8"/>
              </a:rPr>
              <a:t>https://doi.org/10.1002/adma.202005988</a:t>
            </a:r>
            <a:endParaRPr lang="en-US" altLang="zh-CN" sz="1200" b="0" i="0" dirty="0">
              <a:solidFill>
                <a:srgbClr val="767676"/>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p:cNvGrpSpPr/>
          <p:nvPr/>
        </p:nvGrpSpPr>
        <p:grpSpPr>
          <a:xfrm>
            <a:off x="318533" y="3381779"/>
            <a:ext cx="11430000" cy="2016772"/>
            <a:chOff x="677283" y="342053"/>
            <a:chExt cx="11370233" cy="1923226"/>
          </a:xfrm>
        </p:grpSpPr>
        <p:sp>
          <p:nvSpPr>
            <p:cNvPr id="7" name="文本框 1"/>
            <p:cNvSpPr txBox="1"/>
            <p:nvPr/>
          </p:nvSpPr>
          <p:spPr>
            <a:xfrm>
              <a:off x="677283" y="368316"/>
              <a:ext cx="5026615" cy="381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Electrocatalytic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Reactions</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电催化反应</a:t>
              </a:r>
            </a:p>
          </p:txBody>
        </p:sp>
        <p:sp>
          <p:nvSpPr>
            <p:cNvPr id="8" name="文本框 3"/>
            <p:cNvSpPr txBox="1"/>
            <p:nvPr/>
          </p:nvSpPr>
          <p:spPr>
            <a:xfrm>
              <a:off x="6010242" y="342053"/>
              <a:ext cx="5636791" cy="381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latin typeface="Times New Roman" panose="02020603050405020304" pitchFamily="18" charset="0"/>
                  <a:ea typeface="微软雅黑" panose="020B0503020204020204" pitchFamily="34" charset="-122"/>
                  <a:cs typeface="Times New Roman" panose="02020603050405020304" pitchFamily="18" charset="0"/>
                </a:rPr>
                <a:t>Thermocatalytic</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Reactions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热催化反应</a:t>
              </a:r>
            </a:p>
          </p:txBody>
        </p:sp>
        <p:sp>
          <p:nvSpPr>
            <p:cNvPr id="9" name="文本框 7"/>
            <p:cNvSpPr txBox="1"/>
            <p:nvPr/>
          </p:nvSpPr>
          <p:spPr>
            <a:xfrm>
              <a:off x="776141" y="770787"/>
              <a:ext cx="4345151" cy="102725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HER: </a:t>
              </a:r>
              <a:r>
                <a:rPr lang="zh-CN" altLang="en-US"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析氢反应 </a:t>
              </a:r>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Hydrogen evolution reaction</a:t>
              </a:r>
            </a:p>
            <a:p>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OER: </a:t>
              </a:r>
              <a:r>
                <a:rPr lang="zh-CN" altLang="en-US"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析氧反应 </a:t>
              </a:r>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Oxygen evolution reaction</a:t>
              </a:r>
            </a:p>
            <a:p>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ORR: </a:t>
              </a:r>
              <a:r>
                <a:rPr lang="zh-CN" altLang="en-US"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氧还原反应 </a:t>
              </a:r>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Oxygen reduction reaction</a:t>
              </a:r>
            </a:p>
            <a:p>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EOR: </a:t>
              </a:r>
              <a:r>
                <a:rPr lang="zh-CN" altLang="en-US"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乙醇氧化反应 </a:t>
              </a:r>
              <a:r>
                <a:rPr lang="en-US" altLang="zh-CN"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Ethanol oxidation reaction</a:t>
              </a:r>
              <a:endParaRPr lang="zh-CN" altLang="en-US" sz="1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8"/>
            <p:cNvSpPr txBox="1"/>
            <p:nvPr/>
          </p:nvSpPr>
          <p:spPr>
            <a:xfrm>
              <a:off x="6034953" y="768426"/>
              <a:ext cx="6012563" cy="14968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AHR: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烯烃加氢反应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Alkene hydrogenation reaction</a:t>
              </a:r>
            </a:p>
            <a:p>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CMR: CO</a:t>
              </a:r>
              <a:r>
                <a:rPr lang="en-US" altLang="zh-CN" sz="1600" b="1" baseline="-250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甲烷化反应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1600" b="1" baseline="-250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methanation reaction</a:t>
              </a:r>
            </a:p>
            <a:p>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NHR: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硝基芳烃加氢反应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Nitroarene hydrogenation 				reaction</a:t>
              </a:r>
            </a:p>
            <a:p>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ASR: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氨合成反应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Ammonia synthesis reaction</a:t>
              </a:r>
            </a:p>
            <a:p>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SCR: </a:t>
              </a:r>
              <a:r>
                <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铃木耦合反应 </a:t>
              </a:r>
              <a:r>
                <a:rPr lang="en-US" altLang="zh-CN"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Suzuki coupling reaction</a:t>
              </a:r>
              <a:endParaRPr lang="zh-CN" altLang="en-US" sz="1600" b="1"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133475"/>
            <a:ext cx="11061700" cy="4351338"/>
          </a:xfrm>
        </p:spPr>
        <p:txBody>
          <a:bodyPr>
            <a:normAutofit fontScale="65000" lnSpcReduction="20000"/>
          </a:bodyPr>
          <a:lstStyle/>
          <a:p>
            <a:pPr>
              <a:lnSpc>
                <a:spcPct val="110000"/>
              </a:lnSpc>
            </a:pPr>
            <a:r>
              <a:rPr lang="zh-CN" altLang="en-US" sz="3100" b="1" dirty="0">
                <a:latin typeface="Times New Roman" panose="02020603050405020304" pitchFamily="18" charset="0"/>
                <a:ea typeface="微软雅黑" panose="020B0503020204020204" pitchFamily="34" charset="-122"/>
                <a:cs typeface="Times New Roman" panose="02020603050405020304" pitchFamily="18" charset="0"/>
              </a:rPr>
              <a:t>稀土合金代表了材料化学，催化和能量转化领域中最有活力和最有前途的研究主题。与不含稀土元素的合金相比，稀土合金不仅具有前者的所有优点，而且稀土合金在反应活性，选择性和稳定性等各个方面都表现出更好的催化性能。通过调整合成方法，可以精确设计稀土合金的成分元素和结构形状，直接影响表面原子的结构，从而获得优异的催化性能。</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Rare earth alloys represent the most dynamic and promising research topics in the fields of material chemistry, catalysis, and energy conversion. Compared with alloys without rare earth elements, rare earth alloys not only have all the advantages of the former, but also exhibit better catalytic performance in various aspects such as reaction activity, selectivity, and stability. By adjusting the synthesis method, the composition elements and structural shape of rare earth alloys can be precisely designed, directly affecting the structure of surface atoms, thereby achieving excellent catalytic performance.</a:t>
            </a:r>
          </a:p>
          <a:p>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3100" b="1" dirty="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稀土合金制备不容易，要采用特殊方法</a:t>
            </a:r>
            <a:r>
              <a:rPr lang="zh-CN" altLang="en-US" sz="31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。常规方法产生分离的混合物。</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The preparation of rare earth alloys is not easy and requires special methods. Conventional methods produce separated mixtures.</a:t>
            </a:r>
          </a:p>
        </p:txBody>
      </p:sp>
      <p:sp>
        <p:nvSpPr>
          <p:cNvPr id="5" name="文本框 5"/>
          <p:cNvSpPr txBox="1"/>
          <p:nvPr/>
        </p:nvSpPr>
        <p:spPr>
          <a:xfrm>
            <a:off x="485808" y="5485863"/>
            <a:ext cx="5357225" cy="12003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200" b="1" i="0" dirty="0">
                <a:solidFill>
                  <a:srgbClr val="1C1D1E"/>
                </a:solidFill>
                <a:effectLst/>
                <a:latin typeface="Times New Roman" panose="02020603050405020304" pitchFamily="18" charset="0"/>
                <a:ea typeface="微软雅黑" panose="020B0503020204020204" pitchFamily="34" charset="-122"/>
                <a:cs typeface="Times New Roman" panose="02020603050405020304" pitchFamily="18" charset="0"/>
              </a:rPr>
              <a:t>Rare‐Earth Incorporated Alloy Catalysts: Synthesis, Properties, and Applications</a:t>
            </a:r>
          </a:p>
          <a:p>
            <a:pPr algn="l"/>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2"/>
              </a:rPr>
              <a:t>Adv. Mater. 2021</a:t>
            </a:r>
            <a:endPar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2"/>
              </a:rPr>
              <a:t>Shuai Zhang</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3"/>
              </a:rPr>
              <a:t>Sandra Elizabeth </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3"/>
              </a:rPr>
              <a:t>Saji</a:t>
            </a:r>
            <a:r>
              <a:rPr lang="en-US" altLang="zh-CN"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4"/>
              </a:rPr>
              <a:t>Zongyou</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4"/>
              </a:rPr>
              <a:t> Yin</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5"/>
              </a:rPr>
              <a:t>Hongbo</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5"/>
              </a:rPr>
              <a:t> Zhang</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err="1">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6"/>
              </a:rPr>
              <a:t>Yaping</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6"/>
              </a:rPr>
              <a:t> Du</a:t>
            </a:r>
            <a:r>
              <a:rPr lang="zh-CN" altLang="en-US" sz="1200" u="none" strike="noStrike" dirty="0">
                <a:solidFill>
                  <a:srgbClr val="8B8B8B"/>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0"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7"/>
              </a:rPr>
              <a:t>Chun‐Hua Yan</a:t>
            </a:r>
            <a:endParaRPr lang="en-US" altLang="zh-CN" sz="1200" b="0" i="0" dirty="0">
              <a:solidFill>
                <a:srgbClr val="8B8B8B"/>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sz="1200" b="1" i="0" u="none" strike="noStrike" dirty="0">
                <a:solidFill>
                  <a:srgbClr val="005274"/>
                </a:solidFill>
                <a:effectLst/>
                <a:latin typeface="Times New Roman" panose="02020603050405020304" pitchFamily="18" charset="0"/>
                <a:ea typeface="微软雅黑" panose="020B0503020204020204" pitchFamily="34" charset="-122"/>
                <a:cs typeface="Times New Roman" panose="02020603050405020304" pitchFamily="18" charset="0"/>
                <a:hlinkClick r:id="rId8"/>
              </a:rPr>
              <a:t>https://doi.org/10.1002/adma.202005988</a:t>
            </a:r>
            <a:endParaRPr lang="en-US" altLang="zh-CN" sz="1200" b="0" i="0" dirty="0">
              <a:solidFill>
                <a:srgbClr val="767676"/>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标题 1">
            <a:extLst>
              <a:ext uri="{FF2B5EF4-FFF2-40B4-BE49-F238E27FC236}">
                <a16:creationId xmlns:a16="http://schemas.microsoft.com/office/drawing/2014/main" id="{E1B0CFA7-DD2C-00F1-1F78-94C704710E28}"/>
              </a:ext>
            </a:extLst>
          </p:cNvPr>
          <p:cNvSpPr txBox="1">
            <a:spLocks/>
          </p:cNvSpPr>
          <p:nvPr/>
        </p:nvSpPr>
        <p:spPr>
          <a:xfrm>
            <a:off x="457201" y="286105"/>
            <a:ext cx="10896599" cy="683064"/>
          </a:xfrm>
        </p:spPr>
        <p:txBody>
          <a:bodyPr>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稀土合金催化剂 </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Rare earth alloy catalyst</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99796" y="1181365"/>
            <a:ext cx="6904355" cy="4685717"/>
          </a:xfrm>
          <a:prstGeom prst="rect">
            <a:avLst/>
          </a:prstGeom>
        </p:spPr>
      </p:pic>
      <p:sp>
        <p:nvSpPr>
          <p:cNvPr id="5" name="文本框 4"/>
          <p:cNvSpPr txBox="1"/>
          <p:nvPr/>
        </p:nvSpPr>
        <p:spPr>
          <a:xfrm>
            <a:off x="3897630" y="5996305"/>
            <a:ext cx="7794625" cy="737235"/>
          </a:xfrm>
          <a:prstGeom prst="rect">
            <a:avLst/>
          </a:prstGeom>
          <a:noFill/>
        </p:spPr>
        <p:txBody>
          <a:bodyPr wrap="square" rtlCol="0" anchor="t">
            <a:spAutoFit/>
          </a:bodyPr>
          <a:lstStyle/>
          <a:p>
            <a:r>
              <a:rPr lang="zh-CN" altLang="en-US" sz="1400">
                <a:latin typeface="Times New Roman" panose="02020603050405020304" pitchFamily="18" charset="0"/>
                <a:ea typeface="微软雅黑" panose="020B0503020204020204" pitchFamily="34" charset="-122"/>
                <a:cs typeface="Times New Roman" panose="02020603050405020304" pitchFamily="18" charset="0"/>
              </a:rPr>
              <a:t>Embedding oxophilic rare-earth single atom in platinum nanoclusters for efficient hydrogen electro-oxidation</a:t>
            </a:r>
            <a:r>
              <a:rPr lang="en-US" altLang="zh-CN" sz="14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a:latin typeface="Times New Roman" panose="02020603050405020304" pitchFamily="18" charset="0"/>
                <a:ea typeface="微软雅黑" panose="020B0503020204020204" pitchFamily="34" charset="-122"/>
                <a:cs typeface="Times New Roman" panose="02020603050405020304" pitchFamily="18" charset="0"/>
              </a:rPr>
              <a:t>Nature Communications, </a:t>
            </a:r>
          </a:p>
          <a:p>
            <a:endParaRPr lang="en-US" altLang="zh-CN" sz="1400" b="1">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9"/>
          <p:cNvPicPr>
            <a:picLocks noChangeAspect="1"/>
          </p:cNvPicPr>
          <p:nvPr/>
        </p:nvPicPr>
        <p:blipFill>
          <a:blip r:embed="rId4"/>
          <a:stretch>
            <a:fillRect/>
          </a:stretch>
        </p:blipFill>
        <p:spPr>
          <a:xfrm>
            <a:off x="7356475" y="6254750"/>
            <a:ext cx="3067050" cy="219710"/>
          </a:xfrm>
          <a:prstGeom prst="rect">
            <a:avLst/>
          </a:prstGeom>
        </p:spPr>
      </p:pic>
      <p:sp>
        <p:nvSpPr>
          <p:cNvPr id="13" name="文本框 12"/>
          <p:cNvSpPr txBox="1"/>
          <p:nvPr/>
        </p:nvSpPr>
        <p:spPr>
          <a:xfrm>
            <a:off x="7794942" y="1032323"/>
            <a:ext cx="4135729" cy="1361590"/>
          </a:xfrm>
          <a:prstGeom prst="rect">
            <a:avLst/>
          </a:prstGeom>
          <a:noFill/>
        </p:spPr>
        <p:txBody>
          <a:bodyPr wrap="square" rtlCol="0" anchor="t">
            <a:no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电化学催化</a:t>
            </a:r>
            <a:r>
              <a:rPr lang="en-US" altLang="zh-CN" sz="1400" dirty="0"/>
              <a:t>Electrocatalyst</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亲氧稀土单原子嵌入铂纳米团簇用于高效氢氧化反应</a:t>
            </a:r>
            <a:r>
              <a:rPr lang="en-US" altLang="zh-CN" sz="1400" dirty="0"/>
              <a:t>Oxygen‑</a:t>
            </a:r>
            <a:r>
              <a:rPr lang="en-US" altLang="zh-CN" sz="1400" dirty="0" err="1"/>
              <a:t>philic</a:t>
            </a:r>
            <a:r>
              <a:rPr lang="en-US" altLang="zh-CN" sz="1400" dirty="0"/>
              <a:t> rare‑earth single atoms embedded in platinum nanoclusters for efficient hydrogen oxidation reaction</a:t>
            </a:r>
            <a:endParaRPr lang="en-US" altLang="zh-CN" dirty="0"/>
          </a:p>
        </p:txBody>
      </p:sp>
      <p:pic>
        <p:nvPicPr>
          <p:cNvPr id="6" name="图片 5"/>
          <p:cNvPicPr>
            <a:picLocks noChangeAspect="1"/>
          </p:cNvPicPr>
          <p:nvPr/>
        </p:nvPicPr>
        <p:blipFill>
          <a:blip r:embed="rId5"/>
          <a:stretch>
            <a:fillRect/>
          </a:stretch>
        </p:blipFill>
        <p:spPr>
          <a:xfrm>
            <a:off x="8275955" y="2457068"/>
            <a:ext cx="3800443" cy="3106449"/>
          </a:xfrm>
          <a:prstGeom prst="rect">
            <a:avLst/>
          </a:prstGeom>
        </p:spPr>
      </p:pic>
      <p:sp>
        <p:nvSpPr>
          <p:cNvPr id="3" name="标题 1">
            <a:extLst>
              <a:ext uri="{FF2B5EF4-FFF2-40B4-BE49-F238E27FC236}">
                <a16:creationId xmlns:a16="http://schemas.microsoft.com/office/drawing/2014/main" id="{2D3E9314-5C39-AE6C-9794-B52880B743B5}"/>
              </a:ext>
            </a:extLst>
          </p:cNvPr>
          <p:cNvSpPr txBox="1">
            <a:spLocks/>
          </p:cNvSpPr>
          <p:nvPr/>
        </p:nvSpPr>
        <p:spPr>
          <a:xfrm>
            <a:off x="457201" y="286105"/>
            <a:ext cx="10896599" cy="683064"/>
          </a:xfrm>
        </p:spPr>
        <p:txBody>
          <a:bodyPr>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稀土合金催化剂</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Pt</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La1</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@HCS</a:t>
            </a: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Rare earth alloy catalyst</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Pt</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La1</a:t>
            </a: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@HCS</a:t>
            </a:r>
            <a:r>
              <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6000" y="2286000"/>
            <a:ext cx="10160000" cy="762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spc="400" dirty="0">
                <a:solidFill>
                  <a:srgbClr val="0D9488"/>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PART 05 / 第</a:t>
            </a:r>
            <a:r>
              <a:rPr lang="zh-CN" altLang="en-US" sz="3200" b="1" spc="400" dirty="0">
                <a:solidFill>
                  <a:srgbClr val="0D9488"/>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五</a:t>
            </a:r>
            <a:r>
              <a:rPr lang="en-US" sz="3200" b="1" i="0" u="none" strike="noStrike" spc="400" dirty="0" err="1">
                <a:solidFill>
                  <a:srgbClr val="0D9488"/>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部分</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 name="Connector 3"/>
          <p:cNvCxnSpPr/>
          <p:nvPr/>
        </p:nvCxnSpPr>
        <p:spPr>
          <a:xfrm rot="-34372">
            <a:off x="5461032" y="3232150"/>
            <a:ext cx="1270127" cy="12700"/>
          </a:xfrm>
          <a:prstGeom prst="straightConnector1">
            <a:avLst/>
          </a:prstGeom>
          <a:solidFill>
            <a:srgbClr val="DEE0E3">
              <a:alpha val="100000"/>
            </a:srgbClr>
          </a:solidFill>
          <a:ln w="38100" cap="flat" cmpd="sng">
            <a:solidFill>
              <a:srgbClr val="0D9488">
                <a:alpha val="100000"/>
              </a:srgbClr>
            </a:solidFill>
            <a:prstDash val="solid"/>
            <a:round/>
            <a:headEnd type="none" w="lg" len="lg"/>
            <a:tailEnd type="none" w="lg" len="lg"/>
          </a:ln>
        </p:spPr>
      </p:cxnSp>
      <p:sp>
        <p:nvSpPr>
          <p:cNvPr id="4" name="AutoShape 4"/>
          <p:cNvSpPr/>
          <p:nvPr/>
        </p:nvSpPr>
        <p:spPr>
          <a:xfrm>
            <a:off x="1016000" y="3492500"/>
            <a:ext cx="10160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800" b="1" i="0" u="none" strike="noStrike" dirty="0" err="1">
                <a:solidFill>
                  <a:srgbClr val="333333"/>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总结与未来展望</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AutoShape 5"/>
          <p:cNvSpPr/>
          <p:nvPr/>
        </p:nvSpPr>
        <p:spPr>
          <a:xfrm>
            <a:off x="1016000" y="4127500"/>
            <a:ext cx="10160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0" i="0" u="none" strike="noStrike" spc="100" dirty="0">
                <a:solidFill>
                  <a:srgbClr val="666666"/>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Conclusion and Future Outlook</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127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总结</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Conclusion</a:t>
            </a:r>
            <a:endParaRPr lang="en-US" sz="105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762000" y="1110343"/>
            <a:ext cx="3302000" cy="5271796"/>
          </a:xfrm>
          <a:prstGeom prst="roundRect">
            <a:avLst>
              <a:gd name="adj" fmla="val 3846"/>
            </a:avLst>
          </a:prstGeom>
          <a:solidFill>
            <a:srgbClr val="F1F5F9">
              <a:alpha val="100000"/>
            </a:srgbClr>
          </a:solidFill>
          <a:ln w="12700" cap="flat" cmpd="sng">
            <a:solidFill>
              <a:srgbClr val="CBD5E1">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245112"/>
            <a:ext cx="508000" cy="508000"/>
          </a:xfrm>
          <a:prstGeom prst="rect">
            <a:avLst/>
          </a:prstGeom>
        </p:spPr>
      </p:pic>
      <p:sp>
        <p:nvSpPr>
          <p:cNvPr id="5" name="AutoShape 5"/>
          <p:cNvSpPr/>
          <p:nvPr/>
        </p:nvSpPr>
        <p:spPr>
          <a:xfrm>
            <a:off x="1066800" y="1728399"/>
            <a:ext cx="2692400" cy="49423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0F172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不可替代的战略资源</a:t>
            </a:r>
            <a:r>
              <a:rPr lang="en-US" altLang="zh-CN" sz="1100" dirty="0" err="1"/>
              <a:t>Irreplaceable</a:t>
            </a:r>
            <a:r>
              <a:rPr lang="en-US" altLang="zh-CN" sz="1100" dirty="0"/>
              <a:t> Strategic Resource</a:t>
            </a:r>
          </a:p>
        </p:txBody>
      </p:sp>
      <p:sp>
        <p:nvSpPr>
          <p:cNvPr id="6" name="AutoShape 6"/>
          <p:cNvSpPr/>
          <p:nvPr/>
        </p:nvSpPr>
        <p:spPr>
          <a:xfrm>
            <a:off x="1066800" y="2910567"/>
            <a:ext cx="2692400" cy="2965385"/>
          </a:xfrm>
          <a:prstGeom prst="rect">
            <a:avLst/>
          </a:prstGeom>
          <a:noFill/>
          <a:ln w="12700" cap="flat" cmpd="sng">
            <a:noFill/>
            <a:prstDash val="solid"/>
            <a:round/>
          </a:ln>
        </p:spPr>
        <p:txBody>
          <a:bodyPr vert="horz" wrap="square" lIns="0" tIns="0" rIns="0" bIns="0" rtlCol="0" anchor="ctr" anchorCtr="0"/>
          <a:lstStyle/>
          <a:p>
            <a:pPr>
              <a:lnSpc>
                <a:spcPct val="116666"/>
              </a:lnSpc>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稀土元素凭借其独特的电子结构和化学性质，在传统工业（如汽车、石化）和新兴能源领域（如氢能、CO₂转化）均扮演着不可替代的关键角色，是名副其实的“工业味精”。</a:t>
            </a:r>
            <a:r>
              <a:rPr lang="en-US" altLang="zh-CN" sz="1200" dirty="0"/>
              <a:t>With their unique electronic structure and chemical properties, rare earth elements play an irreplaceable and pivotal role in both traditional industries (such as automotive and petrochemical) and emerging energy fields (such as hydrogen energy and CO₂ conversion), earning them the reputation of "industrial monosodium glutamate".</a:t>
            </a:r>
          </a:p>
          <a:p>
            <a:pPr indent="0" algn="l">
              <a:lnSpc>
                <a:spcPct val="116666"/>
              </a:lnSpc>
              <a:defRPr/>
            </a:pP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AutoShape 7"/>
          <p:cNvSpPr/>
          <p:nvPr/>
        </p:nvSpPr>
        <p:spPr>
          <a:xfrm>
            <a:off x="4445000" y="1110343"/>
            <a:ext cx="3302000" cy="5271796"/>
          </a:xfrm>
          <a:prstGeom prst="roundRect">
            <a:avLst>
              <a:gd name="adj" fmla="val 3846"/>
            </a:avLst>
          </a:prstGeom>
          <a:solidFill>
            <a:srgbClr val="F1F5F9">
              <a:alpha val="100000"/>
            </a:srgbClr>
          </a:solidFill>
          <a:ln w="12700" cap="flat" cmpd="sng">
            <a:solidFill>
              <a:srgbClr val="CBD5E1">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800" y="1245112"/>
            <a:ext cx="508000" cy="508000"/>
          </a:xfrm>
          <a:prstGeom prst="rect">
            <a:avLst/>
          </a:prstGeom>
        </p:spPr>
      </p:pic>
      <p:sp>
        <p:nvSpPr>
          <p:cNvPr id="9" name="AutoShape 9"/>
          <p:cNvSpPr/>
          <p:nvPr/>
        </p:nvSpPr>
        <p:spPr>
          <a:xfrm>
            <a:off x="4749800" y="1728399"/>
            <a:ext cx="2692400" cy="49423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0F172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技术驱动的创新前沿</a:t>
            </a:r>
            <a:r>
              <a:rPr lang="en-US" altLang="zh-CN" sz="1100" dirty="0" err="1"/>
              <a:t>Technology</a:t>
            </a:r>
            <a:r>
              <a:rPr lang="en-US" altLang="zh-CN" sz="1100" dirty="0"/>
              <a:t>-Driven Innovation Frontier</a:t>
            </a:r>
          </a:p>
        </p:txBody>
      </p:sp>
      <p:sp>
        <p:nvSpPr>
          <p:cNvPr id="10" name="AutoShape 10"/>
          <p:cNvSpPr/>
          <p:nvPr/>
        </p:nvSpPr>
        <p:spPr>
          <a:xfrm>
            <a:off x="4749800" y="2910567"/>
            <a:ext cx="2692400" cy="2965385"/>
          </a:xfrm>
          <a:prstGeom prst="rect">
            <a:avLst/>
          </a:prstGeom>
          <a:noFill/>
          <a:ln w="12700" cap="flat" cmpd="sng">
            <a:noFill/>
            <a:prstDash val="solid"/>
            <a:round/>
          </a:ln>
        </p:spPr>
        <p:txBody>
          <a:bodyPr vert="horz" wrap="square" lIns="0" tIns="0" rIns="0" bIns="0" rtlCol="0" anchor="ctr" anchorCtr="0"/>
          <a:lstStyle/>
          <a:p>
            <a:pPr>
              <a:lnSpc>
                <a:spcPct val="116666"/>
              </a:lnSpc>
              <a:defRPr/>
            </a:pPr>
            <a:r>
              <a:rPr lang="en-US" sz="1600" b="0" i="0" u="none" strike="noStrike" dirty="0" err="1">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从单原子材料设计到催化机理的深入研究，稀土催化领域不断涌现新理论与新应用，是材料科学与催化化学交叉创新的前沿阵地。</a:t>
            </a:r>
            <a:r>
              <a:rPr lang="en-US" altLang="zh-CN" sz="1200" dirty="0" err="1"/>
              <a:t>From</a:t>
            </a:r>
            <a:r>
              <a:rPr lang="en-US" altLang="zh-CN" sz="1200" dirty="0"/>
              <a:t> single-atom material design to in-depth research on catalytic mechanisms, the field of rare earth catalysis continues to see the emergence of new theories and applications, serving as a frontier for interdisciplinary innovation between materials science and catalytic chemistry.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AutoShape 11"/>
          <p:cNvSpPr/>
          <p:nvPr/>
        </p:nvSpPr>
        <p:spPr>
          <a:xfrm>
            <a:off x="8128000" y="1110343"/>
            <a:ext cx="3302000" cy="5271796"/>
          </a:xfrm>
          <a:prstGeom prst="roundRect">
            <a:avLst>
              <a:gd name="adj" fmla="val 3846"/>
            </a:avLst>
          </a:prstGeom>
          <a:solidFill>
            <a:srgbClr val="F1F5F9">
              <a:alpha val="100000"/>
            </a:srgbClr>
          </a:solidFill>
          <a:ln w="12700" cap="flat" cmpd="sng">
            <a:solidFill>
              <a:srgbClr val="CBD5E1">
                <a:alpha val="10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2800" y="1245112"/>
            <a:ext cx="508000" cy="508000"/>
          </a:xfrm>
          <a:prstGeom prst="rect">
            <a:avLst/>
          </a:prstGeom>
        </p:spPr>
      </p:pic>
      <p:sp>
        <p:nvSpPr>
          <p:cNvPr id="13" name="AutoShape 13"/>
          <p:cNvSpPr/>
          <p:nvPr/>
        </p:nvSpPr>
        <p:spPr>
          <a:xfrm>
            <a:off x="8432800" y="1728399"/>
            <a:ext cx="2692400" cy="49423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i="0" u="none" strike="noStrike" dirty="0" err="1">
                <a:solidFill>
                  <a:srgbClr val="0F172A"/>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绿色发展的重要支撑</a:t>
            </a:r>
            <a:r>
              <a:rPr lang="en-US" altLang="zh-CN" sz="1100" dirty="0" err="1"/>
              <a:t>Key</a:t>
            </a:r>
            <a:r>
              <a:rPr lang="en-US" altLang="zh-CN" sz="1100" dirty="0"/>
              <a:t> Support for Green Development</a:t>
            </a:r>
          </a:p>
        </p:txBody>
      </p:sp>
      <p:sp>
        <p:nvSpPr>
          <p:cNvPr id="14" name="AutoShape 14"/>
          <p:cNvSpPr/>
          <p:nvPr/>
        </p:nvSpPr>
        <p:spPr>
          <a:xfrm>
            <a:off x="8432800" y="2910567"/>
            <a:ext cx="2692400" cy="2965385"/>
          </a:xfrm>
          <a:prstGeom prst="rect">
            <a:avLst/>
          </a:prstGeom>
          <a:noFill/>
          <a:ln w="12700" cap="flat" cmpd="sng">
            <a:noFill/>
            <a:prstDash val="solid"/>
            <a:round/>
          </a:ln>
        </p:spPr>
        <p:txBody>
          <a:bodyPr vert="horz" wrap="square" lIns="0" tIns="0" rIns="0" bIns="0" rtlCol="0" anchor="ctr" anchorCtr="0"/>
          <a:lstStyle/>
          <a:p>
            <a:pPr>
              <a:lnSpc>
                <a:spcPct val="116666"/>
              </a:lnSpc>
              <a:defRPr/>
            </a:pPr>
            <a:r>
              <a:rPr lang="en-US" sz="1600" b="0" i="0" u="none" strike="noStrike" dirty="0">
                <a:solidFill>
                  <a:srgbClr val="334155"/>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稀土催化技术在节能减排、资源循环利用等方面发挥着至关重要的作用，是实现“双碳”目标和推动社会绿色、可持续发展的核心支撑。</a:t>
            </a:r>
            <a:r>
              <a:rPr lang="en-US" altLang="zh-CN" sz="1200" dirty="0"/>
              <a:t>Rare earth catalytic technology plays a vital role in energy conservation, emission reduction, and resource recycling, serving as a core pillar for achieving the "dual carbon" goals and promoting the green and sustainable development of society.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2159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未来展望</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Future Outlook</a:t>
            </a:r>
            <a:endParaRPr lang="en-US" sz="1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307910" y="1200462"/>
            <a:ext cx="5829922" cy="5441638"/>
          </a:xfrm>
          <a:prstGeom prst="roundRect">
            <a:avLst>
              <a:gd name="adj" fmla="val 2631"/>
            </a:avLst>
          </a:prstGeom>
          <a:solidFill>
            <a:srgbClr val="FFFFFF">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AutoShape 15"/>
          <p:cNvSpPr/>
          <p:nvPr/>
        </p:nvSpPr>
        <p:spPr>
          <a:xfrm>
            <a:off x="6502151" y="1200462"/>
            <a:ext cx="5427856" cy="5441638"/>
          </a:xfrm>
          <a:prstGeom prst="roundRect">
            <a:avLst>
              <a:gd name="adj" fmla="val 2631"/>
            </a:avLst>
          </a:prstGeom>
          <a:solidFill>
            <a:srgbClr val="FFFFFF">
              <a:alpha val="100000"/>
            </a:srgbClr>
          </a:solidFill>
          <a:ln w="12700" cap="flat" cmpd="sng">
            <a:solidFill>
              <a:srgbClr val="C77DFF">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952" y="1283969"/>
            <a:ext cx="321651" cy="459014"/>
          </a:xfrm>
          <a:prstGeom prst="rect">
            <a:avLst/>
          </a:prstGeom>
        </p:spPr>
      </p:pic>
      <p:sp>
        <p:nvSpPr>
          <p:cNvPr id="5" name="AutoShape 5"/>
          <p:cNvSpPr/>
          <p:nvPr/>
        </p:nvSpPr>
        <p:spPr>
          <a:xfrm>
            <a:off x="978016" y="1226592"/>
            <a:ext cx="4422698" cy="573768"/>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未来研究方向</a:t>
            </a:r>
            <a:r>
              <a:rPr lang="en-US" sz="20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Research Directions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Connector 6"/>
          <p:cNvCxnSpPr/>
          <p:nvPr/>
        </p:nvCxnSpPr>
        <p:spPr>
          <a:xfrm rot="21590582">
            <a:off x="575962" y="1754872"/>
            <a:ext cx="4891771" cy="19125"/>
          </a:xfrm>
          <a:prstGeom prst="straightConnector1">
            <a:avLst/>
          </a:prstGeom>
          <a:solidFill>
            <a:srgbClr val="DEE0E3">
              <a:alpha val="100000"/>
            </a:srgbClr>
          </a:solidFill>
          <a:ln w="12700" cap="flat" cmpd="sng">
            <a:solidFill>
              <a:srgbClr val="41EAD4">
                <a:alpha val="30000"/>
              </a:srgbClr>
            </a:solidFill>
            <a:prstDash val="solid"/>
            <a:round/>
            <a:headEnd type="none" w="med" len="med"/>
            <a:tailEnd type="none" w="med" len="med"/>
          </a:ln>
        </p:spPr>
      </p:cxn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952" y="2088648"/>
            <a:ext cx="268042" cy="382512"/>
          </a:xfrm>
          <a:prstGeom prst="rect">
            <a:avLst/>
          </a:prstGeom>
        </p:spPr>
      </p:pic>
      <p:sp>
        <p:nvSpPr>
          <p:cNvPr id="8" name="AutoShape 8"/>
          <p:cNvSpPr/>
          <p:nvPr/>
        </p:nvSpPr>
        <p:spPr>
          <a:xfrm>
            <a:off x="911004" y="2031270"/>
            <a:ext cx="5226828" cy="95628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原子尺度精准设计</a:t>
            </a:r>
            <a:r>
              <a:rPr lang="en-US" altLang="zh-CN" sz="1200" dirty="0" err="1"/>
              <a:t>Precise</a:t>
            </a:r>
            <a:r>
              <a:rPr lang="en-US" altLang="zh-CN" sz="1200" dirty="0"/>
              <a:t> Design at the Atomic Scale</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发展单原子、团簇催化剂，追求100%原子利用率与极致性能。</a:t>
            </a:r>
            <a:r>
              <a:rPr lang="en-US" altLang="zh-CN" sz="1200" dirty="0"/>
              <a:t>Develop single-atom and cluster catalysts to pursue 100% atomic utilization and ultimate performance.</a:t>
            </a:r>
          </a:p>
          <a:p>
            <a:pPr indent="0" algn="l">
              <a:lnSpc>
                <a:spcPct val="125000"/>
              </a:lnSpc>
            </a:pPr>
            <a:endPar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952" y="2923624"/>
            <a:ext cx="268042" cy="382512"/>
          </a:xfrm>
          <a:prstGeom prst="rect">
            <a:avLst/>
          </a:prstGeom>
        </p:spPr>
      </p:pic>
      <p:sp>
        <p:nvSpPr>
          <p:cNvPr id="10" name="AutoShape 10"/>
          <p:cNvSpPr/>
          <p:nvPr/>
        </p:nvSpPr>
        <p:spPr>
          <a:xfrm>
            <a:off x="911004" y="3202152"/>
            <a:ext cx="5226828" cy="95628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多尺度理论模拟与AI辅助</a:t>
            </a:r>
            <a:r>
              <a:rPr lang="en-US" altLang="zh-CN" sz="1200" dirty="0" err="1"/>
              <a:t>Multiscale</a:t>
            </a:r>
            <a:r>
              <a:rPr lang="en-US" altLang="zh-CN" sz="1200" dirty="0"/>
              <a:t> Theoretical Simulation and AI Assistance</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结合机器学习与高通量计算，加速新型催化剂的设计与筛选。</a:t>
            </a:r>
            <a:r>
              <a:rPr lang="en-US" altLang="zh-CN" sz="1200" dirty="0" err="1"/>
              <a:t>Combine</a:t>
            </a:r>
            <a:r>
              <a:rPr lang="en-US" altLang="zh-CN" sz="1200" dirty="0"/>
              <a:t> machine learning with high-throughput computing to accelerate the design and screening of new catalysts.</a:t>
            </a:r>
          </a:p>
          <a:p>
            <a:pPr indent="0" algn="l">
              <a:lnSpc>
                <a:spcPct val="125000"/>
              </a:lnSpc>
            </a:pPr>
            <a:endPar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952" y="4337112"/>
            <a:ext cx="268042" cy="382512"/>
          </a:xfrm>
          <a:prstGeom prst="rect">
            <a:avLst/>
          </a:prstGeom>
        </p:spPr>
      </p:pic>
      <p:sp>
        <p:nvSpPr>
          <p:cNvPr id="12" name="AutoShape 12"/>
          <p:cNvSpPr/>
          <p:nvPr/>
        </p:nvSpPr>
        <p:spPr>
          <a:xfrm>
            <a:off x="911004" y="4279735"/>
            <a:ext cx="5226828" cy="95628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温和条件下的高效催化</a:t>
            </a:r>
            <a:r>
              <a:rPr lang="en-US" altLang="zh-CN" sz="1200" dirty="0" err="1"/>
              <a:t>Efficient</a:t>
            </a:r>
            <a:r>
              <a:rPr lang="en-US" altLang="zh-CN" sz="1200" dirty="0"/>
              <a:t> Catalysis Under Mild Conditions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开发常温常压高效催化剂，显著降低工业应用的能耗与成本。</a:t>
            </a:r>
            <a:r>
              <a:rPr lang="en-US" altLang="zh-CN" sz="1200" dirty="0" err="1"/>
              <a:t>Develop</a:t>
            </a:r>
            <a:r>
              <a:rPr lang="en-US" altLang="zh-CN" sz="1200" dirty="0"/>
              <a:t> high-efficiency catalysts at ambient temperature and pressure to significantly reduce energy consumption and costs in industrial applications.</a:t>
            </a:r>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952" y="5461346"/>
            <a:ext cx="268042" cy="382512"/>
          </a:xfrm>
          <a:prstGeom prst="rect">
            <a:avLst/>
          </a:prstGeom>
        </p:spPr>
      </p:pic>
      <p:sp>
        <p:nvSpPr>
          <p:cNvPr id="14" name="AutoShape 14"/>
          <p:cNvSpPr/>
          <p:nvPr/>
        </p:nvSpPr>
        <p:spPr>
          <a:xfrm>
            <a:off x="911004" y="5403969"/>
            <a:ext cx="5226828" cy="95628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多功能与协同催化</a:t>
            </a:r>
            <a:r>
              <a:rPr lang="en-US" altLang="zh-CN" sz="1200" dirty="0"/>
              <a:t> Multifunctional and Synergistic Catalysis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设计多功能催化剂，实现复杂反应的一步完成，提升效率</a:t>
            </a: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dirty="0"/>
              <a:t> </a:t>
            </a:r>
            <a:r>
              <a:rPr lang="en-US" altLang="zh-CN" sz="1200" dirty="0"/>
              <a:t>Design multifunctional catalysts to achieve one-step completion of complex reactions and improve efficiency.</a:t>
            </a: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0193" y="1283969"/>
            <a:ext cx="321651" cy="459014"/>
          </a:xfrm>
          <a:prstGeom prst="rect">
            <a:avLst/>
          </a:prstGeom>
        </p:spPr>
      </p:pic>
      <p:sp>
        <p:nvSpPr>
          <p:cNvPr id="17" name="AutoShape 17"/>
          <p:cNvSpPr/>
          <p:nvPr/>
        </p:nvSpPr>
        <p:spPr>
          <a:xfrm>
            <a:off x="7172256" y="1226592"/>
            <a:ext cx="4020634" cy="573768"/>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面临的挑战</a:t>
            </a:r>
            <a:r>
              <a:rPr lang="en-US" sz="20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Key Challenges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8" name="Connector 18"/>
          <p:cNvCxnSpPr/>
          <p:nvPr/>
        </p:nvCxnSpPr>
        <p:spPr>
          <a:xfrm rot="21590582">
            <a:off x="6770202" y="1754872"/>
            <a:ext cx="4891771" cy="19125"/>
          </a:xfrm>
          <a:prstGeom prst="straightConnector1">
            <a:avLst/>
          </a:prstGeom>
          <a:solidFill>
            <a:srgbClr val="DEE0E3">
              <a:alpha val="100000"/>
            </a:srgbClr>
          </a:solidFill>
          <a:ln w="12700" cap="flat" cmpd="sng">
            <a:solidFill>
              <a:srgbClr val="C77DFF">
                <a:alpha val="30000"/>
              </a:srgbClr>
            </a:solidFill>
            <a:prstDash val="solid"/>
            <a:round/>
            <a:headEnd type="none" w="med" len="med"/>
            <a:tailEnd type="none" w="med" len="med"/>
          </a:ln>
        </p:spPr>
      </p:cxnSp>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0193" y="2116641"/>
            <a:ext cx="268042" cy="382512"/>
          </a:xfrm>
          <a:prstGeom prst="rect">
            <a:avLst/>
          </a:prstGeom>
        </p:spPr>
      </p:pic>
      <p:sp>
        <p:nvSpPr>
          <p:cNvPr id="20" name="AutoShape 20"/>
          <p:cNvSpPr/>
          <p:nvPr/>
        </p:nvSpPr>
        <p:spPr>
          <a:xfrm>
            <a:off x="7105246" y="2059263"/>
            <a:ext cx="4824761" cy="114753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资源的可持续性</a:t>
            </a:r>
            <a:r>
              <a:rPr lang="en-US" altLang="zh-CN" sz="1200" dirty="0"/>
              <a:t> Resource Sustainability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探索高效利用与循环回收技术，缓解稀土资源供应压力</a:t>
            </a: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400" dirty="0"/>
              <a:t> </a:t>
            </a:r>
            <a:r>
              <a:rPr lang="en-US" altLang="zh-CN" sz="1200" dirty="0"/>
              <a:t>Explore efficient utilization and recycling technologies to ease the supply pressure on rare earth resources.</a:t>
            </a:r>
            <a:endParaRPr lang="en-US" sz="12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pic>
        <p:nvPicPr>
          <p:cNvPr id="21" name="Picture 2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0193" y="3600080"/>
            <a:ext cx="268042" cy="382512"/>
          </a:xfrm>
          <a:prstGeom prst="rect">
            <a:avLst/>
          </a:prstGeom>
        </p:spPr>
      </p:pic>
      <p:sp>
        <p:nvSpPr>
          <p:cNvPr id="22" name="AutoShape 22"/>
          <p:cNvSpPr/>
          <p:nvPr/>
        </p:nvSpPr>
        <p:spPr>
          <a:xfrm>
            <a:off x="7105246" y="3542704"/>
            <a:ext cx="4891805" cy="114753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机理的深度理解</a:t>
            </a:r>
            <a:r>
              <a:rPr lang="en-US" altLang="zh-CN" sz="1200" dirty="0"/>
              <a:t> In-Depth Understanding of Mechanisms</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深化对稀土在复杂催化体系中作用机理的微观认识</a:t>
            </a: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dirty="0"/>
              <a:t> </a:t>
            </a:r>
            <a:r>
              <a:rPr lang="en-US" altLang="zh-CN" sz="1200" dirty="0"/>
              <a:t>Deepen the microscopic understanding of the mechanism of rare earths in complex catalytic systems.</a:t>
            </a:r>
          </a:p>
        </p:txBody>
      </p:sp>
      <p:pic>
        <p:nvPicPr>
          <p:cNvPr id="23" name="Picture 2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0193" y="5008875"/>
            <a:ext cx="268042" cy="382512"/>
          </a:xfrm>
          <a:prstGeom prst="rect">
            <a:avLst/>
          </a:prstGeom>
        </p:spPr>
      </p:pic>
      <p:sp>
        <p:nvSpPr>
          <p:cNvPr id="24" name="AutoShape 24"/>
          <p:cNvSpPr/>
          <p:nvPr/>
        </p:nvSpPr>
        <p:spPr>
          <a:xfrm>
            <a:off x="7105246" y="4951498"/>
            <a:ext cx="4891805" cy="1147536"/>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b="1"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从实验室到工业的转化</a:t>
            </a:r>
            <a:r>
              <a:rPr lang="en-US" altLang="zh-CN" sz="1200" dirty="0"/>
              <a:t> Translation from Laboratory to Industry</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5000"/>
              </a:lnSpc>
            </a:pPr>
            <a:r>
              <a:rPr lang="en-US" sz="1400" b="0" i="0" u="none" strike="noStrike" dirty="0" err="1">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解决成果转化的经济性与工程化难题，实现产业化落地</a:t>
            </a:r>
            <a:r>
              <a:rPr lang="en-US" sz="14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r>
              <a:rPr lang="en-US" altLang="zh-CN" sz="1400" dirty="0"/>
              <a:t> </a:t>
            </a:r>
            <a:r>
              <a:rPr lang="en-US" altLang="zh-CN" sz="1200" dirty="0"/>
              <a:t>Address the economic and engineering challenges of technology transfer to achieve industrial-scale implementation.</a:t>
            </a:r>
            <a:endParaRPr lang="en-US" sz="1200" b="0" i="0" u="none" strike="noStrike" dirty="0">
              <a:solidFill>
                <a:srgbClr val="64748B"/>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40514164848"/>
          <p:cNvPicPr>
            <a:picLocks noChangeAspect="1"/>
          </p:cNvPicPr>
          <p:nvPr>
            <p:custDataLst>
              <p:tags r:id="rId1"/>
            </p:custDataLst>
          </p:nvPr>
        </p:nvPicPr>
        <p:blipFill>
          <a:blip r:embed="rId4"/>
          <a:srcRect t="19052" b="13717"/>
          <a:stretch>
            <a:fillRect/>
          </a:stretch>
        </p:blipFill>
        <p:spPr>
          <a:xfrm>
            <a:off x="0" y="-6985"/>
            <a:ext cx="12192000" cy="4471670"/>
          </a:xfrm>
          <a:prstGeom prst="rect">
            <a:avLst/>
          </a:prstGeom>
        </p:spPr>
      </p:pic>
      <p:grpSp>
        <p:nvGrpSpPr>
          <p:cNvPr id="13" name="组合 12"/>
          <p:cNvGrpSpPr/>
          <p:nvPr/>
        </p:nvGrpSpPr>
        <p:grpSpPr>
          <a:xfrm>
            <a:off x="-16510" y="2887483"/>
            <a:ext cx="12208510" cy="1969770"/>
            <a:chOff x="3359450" y="4416653"/>
            <a:chExt cx="5894825" cy="951095"/>
          </a:xfrm>
        </p:grpSpPr>
        <p:sp>
          <p:nvSpPr>
            <p:cNvPr id="11" name="任意形状 10"/>
            <p:cNvSpPr/>
            <p:nvPr/>
          </p:nvSpPr>
          <p:spPr>
            <a:xfrm>
              <a:off x="3367422" y="4416653"/>
              <a:ext cx="5886853" cy="927505"/>
            </a:xfrm>
            <a:custGeom>
              <a:avLst/>
              <a:gdLst>
                <a:gd name="connsiteX0" fmla="*/ 4898402 w 5886853"/>
                <a:gd name="connsiteY0" fmla="*/ 205 h 927505"/>
                <a:gd name="connsiteX1" fmla="*/ 5644550 w 5886853"/>
                <a:gd name="connsiteY1" fmla="*/ 69455 h 927505"/>
                <a:gd name="connsiteX2" fmla="*/ 5886853 w 5886853"/>
                <a:gd name="connsiteY2" fmla="*/ 122034 h 927505"/>
                <a:gd name="connsiteX3" fmla="*/ 5886853 w 5886853"/>
                <a:gd name="connsiteY3" fmla="*/ 927505 h 927505"/>
                <a:gd name="connsiteX4" fmla="*/ 0 w 5886853"/>
                <a:gd name="connsiteY4" fmla="*/ 927505 h 927505"/>
                <a:gd name="connsiteX5" fmla="*/ 0 w 5886853"/>
                <a:gd name="connsiteY5" fmla="*/ 564739 h 927505"/>
                <a:gd name="connsiteX6" fmla="*/ 56833 w 5886853"/>
                <a:gd name="connsiteY6" fmla="*/ 546702 h 927505"/>
                <a:gd name="connsiteX7" fmla="*/ 2386609 w 5886853"/>
                <a:gd name="connsiteY7" fmla="*/ 534486 h 927505"/>
                <a:gd name="connsiteX8" fmla="*/ 4898402 w 5886853"/>
                <a:gd name="connsiteY8" fmla="*/ 205 h 92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6853" h="927505">
                  <a:moveTo>
                    <a:pt x="4898402" y="205"/>
                  </a:moveTo>
                  <a:cubicBezTo>
                    <a:pt x="5167484" y="2728"/>
                    <a:pt x="5414497" y="28367"/>
                    <a:pt x="5644550" y="69455"/>
                  </a:cubicBezTo>
                  <a:lnTo>
                    <a:pt x="5886853" y="122034"/>
                  </a:lnTo>
                  <a:lnTo>
                    <a:pt x="5886853" y="927505"/>
                  </a:lnTo>
                  <a:lnTo>
                    <a:pt x="0" y="927505"/>
                  </a:lnTo>
                  <a:lnTo>
                    <a:pt x="0" y="564739"/>
                  </a:lnTo>
                  <a:lnTo>
                    <a:pt x="56833" y="546702"/>
                  </a:lnTo>
                  <a:cubicBezTo>
                    <a:pt x="1571758" y="106491"/>
                    <a:pt x="2070659" y="572044"/>
                    <a:pt x="2386609" y="534486"/>
                  </a:cubicBezTo>
                  <a:cubicBezTo>
                    <a:pt x="3415051" y="132061"/>
                    <a:pt x="4225695" y="-6104"/>
                    <a:pt x="4898402" y="205"/>
                  </a:cubicBezTo>
                  <a:close/>
                </a:path>
              </a:pathLst>
            </a:custGeom>
            <a:solidFill>
              <a:srgbClr val="0095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p:cNvSpPr/>
            <p:nvPr/>
          </p:nvSpPr>
          <p:spPr>
            <a:xfrm>
              <a:off x="3359450" y="4822907"/>
              <a:ext cx="4037400" cy="544841"/>
            </a:xfrm>
            <a:custGeom>
              <a:avLst/>
              <a:gdLst>
                <a:gd name="connsiteX0" fmla="*/ 0 w 4029554"/>
                <a:gd name="connsiteY0" fmla="*/ 0 h 720119"/>
                <a:gd name="connsiteX1" fmla="*/ 4029554 w 4029554"/>
                <a:gd name="connsiteY1" fmla="*/ 0 h 720119"/>
                <a:gd name="connsiteX2" fmla="*/ 4029554 w 4029554"/>
                <a:gd name="connsiteY2" fmla="*/ 720119 h 720119"/>
                <a:gd name="connsiteX3" fmla="*/ 0 w 4029554"/>
                <a:gd name="connsiteY3" fmla="*/ 720119 h 720119"/>
                <a:gd name="connsiteX4" fmla="*/ 0 w 4029554"/>
                <a:gd name="connsiteY4" fmla="*/ 0 h 720119"/>
                <a:gd name="connsiteX0-1" fmla="*/ 1672683 w 4029554"/>
                <a:gd name="connsiteY0-2" fmla="*/ 245327 h 720119"/>
                <a:gd name="connsiteX1-3" fmla="*/ 4029554 w 4029554"/>
                <a:gd name="connsiteY1-4" fmla="*/ 0 h 720119"/>
                <a:gd name="connsiteX2-5" fmla="*/ 4029554 w 4029554"/>
                <a:gd name="connsiteY2-6" fmla="*/ 720119 h 720119"/>
                <a:gd name="connsiteX3-7" fmla="*/ 0 w 4029554"/>
                <a:gd name="connsiteY3-8" fmla="*/ 720119 h 720119"/>
                <a:gd name="connsiteX4-9" fmla="*/ 1672683 w 4029554"/>
                <a:gd name="connsiteY4-10" fmla="*/ 245327 h 720119"/>
                <a:gd name="connsiteX0-11" fmla="*/ 1672683 w 4029554"/>
                <a:gd name="connsiteY0-12" fmla="*/ 245327 h 720119"/>
                <a:gd name="connsiteX1-13" fmla="*/ 4029554 w 4029554"/>
                <a:gd name="connsiteY1-14" fmla="*/ 0 h 720119"/>
                <a:gd name="connsiteX2-15" fmla="*/ 4029554 w 4029554"/>
                <a:gd name="connsiteY2-16" fmla="*/ 720119 h 720119"/>
                <a:gd name="connsiteX3-17" fmla="*/ 0 w 4029554"/>
                <a:gd name="connsiteY3-18" fmla="*/ 720119 h 720119"/>
                <a:gd name="connsiteX4-19" fmla="*/ 1672683 w 4029554"/>
                <a:gd name="connsiteY4-20" fmla="*/ 245327 h 720119"/>
                <a:gd name="connsiteX0-21" fmla="*/ 1672683 w 4029554"/>
                <a:gd name="connsiteY0-22" fmla="*/ 245327 h 720119"/>
                <a:gd name="connsiteX1-23" fmla="*/ 4029554 w 4029554"/>
                <a:gd name="connsiteY1-24" fmla="*/ 0 h 720119"/>
                <a:gd name="connsiteX2-25" fmla="*/ 4029554 w 4029554"/>
                <a:gd name="connsiteY2-26" fmla="*/ 720119 h 720119"/>
                <a:gd name="connsiteX3-27" fmla="*/ 0 w 4029554"/>
                <a:gd name="connsiteY3-28" fmla="*/ 720119 h 720119"/>
                <a:gd name="connsiteX4-29" fmla="*/ 1672683 w 4029554"/>
                <a:gd name="connsiteY4-30" fmla="*/ 245327 h 720119"/>
                <a:gd name="connsiteX0-31" fmla="*/ 1672683 w 4029554"/>
                <a:gd name="connsiteY0-32" fmla="*/ 0 h 474792"/>
                <a:gd name="connsiteX1-33" fmla="*/ 4029554 w 4029554"/>
                <a:gd name="connsiteY1-34" fmla="*/ 474792 h 474792"/>
                <a:gd name="connsiteX2-35" fmla="*/ 0 w 4029554"/>
                <a:gd name="connsiteY2-36" fmla="*/ 474792 h 474792"/>
                <a:gd name="connsiteX3-37" fmla="*/ 1672683 w 4029554"/>
                <a:gd name="connsiteY3-38" fmla="*/ 0 h 474792"/>
                <a:gd name="connsiteX0-39" fmla="*/ 2051824 w 4029554"/>
                <a:gd name="connsiteY0-40" fmla="*/ 0 h 467358"/>
                <a:gd name="connsiteX1-41" fmla="*/ 4029554 w 4029554"/>
                <a:gd name="connsiteY1-42" fmla="*/ 467358 h 467358"/>
                <a:gd name="connsiteX2-43" fmla="*/ 0 w 4029554"/>
                <a:gd name="connsiteY2-44" fmla="*/ 467358 h 467358"/>
                <a:gd name="connsiteX3-45" fmla="*/ 2051824 w 4029554"/>
                <a:gd name="connsiteY3-46" fmla="*/ 0 h 467358"/>
                <a:gd name="connsiteX0-47" fmla="*/ 2051824 w 4029554"/>
                <a:gd name="connsiteY0-48" fmla="*/ 0 h 467358"/>
                <a:gd name="connsiteX1-49" fmla="*/ 4029554 w 4029554"/>
                <a:gd name="connsiteY1-50" fmla="*/ 467358 h 467358"/>
                <a:gd name="connsiteX2-51" fmla="*/ 0 w 4029554"/>
                <a:gd name="connsiteY2-52" fmla="*/ 467358 h 467358"/>
                <a:gd name="connsiteX3-53" fmla="*/ 2051824 w 4029554"/>
                <a:gd name="connsiteY3-54" fmla="*/ 0 h 467358"/>
                <a:gd name="connsiteX0-55" fmla="*/ 2051824 w 4029554"/>
                <a:gd name="connsiteY0-56" fmla="*/ 0 h 467358"/>
                <a:gd name="connsiteX1-57" fmla="*/ 4029554 w 4029554"/>
                <a:gd name="connsiteY1-58" fmla="*/ 467358 h 467358"/>
                <a:gd name="connsiteX2-59" fmla="*/ 0 w 4029554"/>
                <a:gd name="connsiteY2-60" fmla="*/ 467358 h 467358"/>
                <a:gd name="connsiteX3-61" fmla="*/ 2051824 w 4029554"/>
                <a:gd name="connsiteY3-62" fmla="*/ 0 h 467358"/>
                <a:gd name="connsiteX0-63" fmla="*/ 2051824 w 4029554"/>
                <a:gd name="connsiteY0-64" fmla="*/ 905 h 468263"/>
                <a:gd name="connsiteX1-65" fmla="*/ 4029554 w 4029554"/>
                <a:gd name="connsiteY1-66" fmla="*/ 468263 h 468263"/>
                <a:gd name="connsiteX2-67" fmla="*/ 0 w 4029554"/>
                <a:gd name="connsiteY2-68" fmla="*/ 468263 h 468263"/>
                <a:gd name="connsiteX3-69" fmla="*/ 2051824 w 4029554"/>
                <a:gd name="connsiteY3-70" fmla="*/ 905 h 468263"/>
                <a:gd name="connsiteX0-71" fmla="*/ 2051824 w 4029554"/>
                <a:gd name="connsiteY0-72" fmla="*/ 11742 h 479100"/>
                <a:gd name="connsiteX1-73" fmla="*/ 4029554 w 4029554"/>
                <a:gd name="connsiteY1-74" fmla="*/ 479100 h 479100"/>
                <a:gd name="connsiteX2-75" fmla="*/ 0 w 4029554"/>
                <a:gd name="connsiteY2-76" fmla="*/ 479100 h 479100"/>
                <a:gd name="connsiteX3-77" fmla="*/ 2051824 w 4029554"/>
                <a:gd name="connsiteY3-78" fmla="*/ 11742 h 479100"/>
                <a:gd name="connsiteX0-79" fmla="*/ 1970048 w 4029554"/>
                <a:gd name="connsiteY0-80" fmla="*/ 10953 h 508048"/>
                <a:gd name="connsiteX1-81" fmla="*/ 4029554 w 4029554"/>
                <a:gd name="connsiteY1-82" fmla="*/ 508048 h 508048"/>
                <a:gd name="connsiteX2-83" fmla="*/ 0 w 4029554"/>
                <a:gd name="connsiteY2-84" fmla="*/ 508048 h 508048"/>
                <a:gd name="connsiteX3-85" fmla="*/ 1970048 w 4029554"/>
                <a:gd name="connsiteY3-86" fmla="*/ 10953 h 508048"/>
                <a:gd name="connsiteX0-87" fmla="*/ 1970048 w 4029554"/>
                <a:gd name="connsiteY0-88" fmla="*/ 10953 h 508048"/>
                <a:gd name="connsiteX1-89" fmla="*/ 4029554 w 4029554"/>
                <a:gd name="connsiteY1-90" fmla="*/ 508048 h 508048"/>
                <a:gd name="connsiteX2-91" fmla="*/ 0 w 4029554"/>
                <a:gd name="connsiteY2-92" fmla="*/ 508048 h 508048"/>
                <a:gd name="connsiteX3-93" fmla="*/ 1970048 w 4029554"/>
                <a:gd name="connsiteY3-94" fmla="*/ 10953 h 508048"/>
                <a:gd name="connsiteX0-95" fmla="*/ 1970048 w 4029554"/>
                <a:gd name="connsiteY0-96" fmla="*/ 384 h 497479"/>
                <a:gd name="connsiteX1-97" fmla="*/ 4029554 w 4029554"/>
                <a:gd name="connsiteY1-98" fmla="*/ 497479 h 497479"/>
                <a:gd name="connsiteX2-99" fmla="*/ 0 w 4029554"/>
                <a:gd name="connsiteY2-100" fmla="*/ 497479 h 497479"/>
                <a:gd name="connsiteX3-101" fmla="*/ 1970048 w 4029554"/>
                <a:gd name="connsiteY3-102" fmla="*/ 384 h 497479"/>
              </a:gdLst>
              <a:ahLst/>
              <a:cxnLst>
                <a:cxn ang="0">
                  <a:pos x="connsiteX0-1" y="connsiteY0-2"/>
                </a:cxn>
                <a:cxn ang="0">
                  <a:pos x="connsiteX1-3" y="connsiteY1-4"/>
                </a:cxn>
                <a:cxn ang="0">
                  <a:pos x="connsiteX2-5" y="connsiteY2-6"/>
                </a:cxn>
                <a:cxn ang="0">
                  <a:pos x="connsiteX3-7" y="connsiteY3-8"/>
                </a:cxn>
              </a:cxnLst>
              <a:rect l="l" t="t" r="r" b="b"/>
              <a:pathLst>
                <a:path w="4029554" h="497479">
                  <a:moveTo>
                    <a:pt x="1970048" y="384"/>
                  </a:moveTo>
                  <a:cubicBezTo>
                    <a:pt x="2755672" y="22356"/>
                    <a:pt x="3295969" y="416034"/>
                    <a:pt x="4029554" y="497479"/>
                  </a:cubicBezTo>
                  <a:lnTo>
                    <a:pt x="0" y="497479"/>
                  </a:lnTo>
                  <a:cubicBezTo>
                    <a:pt x="282497" y="294610"/>
                    <a:pt x="1011042" y="-12339"/>
                    <a:pt x="1970048" y="38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noFill/>
                </a:ln>
                <a:no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5" name="文本框 14"/>
          <p:cNvSpPr txBox="1"/>
          <p:nvPr/>
        </p:nvSpPr>
        <p:spPr>
          <a:xfrm>
            <a:off x="7131685" y="3243580"/>
            <a:ext cx="5060950" cy="1568450"/>
          </a:xfrm>
          <a:prstGeom prst="rect">
            <a:avLst/>
          </a:prstGeom>
          <a:noFill/>
        </p:spPr>
        <p:txBody>
          <a:bodyPr wrap="square" rtlCol="0">
            <a:spAutoFit/>
          </a:bodyPr>
          <a:lstStyle/>
          <a:p>
            <a:pPr algn="ctr"/>
            <a:r>
              <a:rPr kumimoji="1" lang="en-US" altLang="zh-CN" sz="9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Thanks</a:t>
            </a:r>
          </a:p>
        </p:txBody>
      </p:sp>
      <p:grpSp>
        <p:nvGrpSpPr>
          <p:cNvPr id="4" name="组合 3">
            <a:extLst>
              <a:ext uri="{FF2B5EF4-FFF2-40B4-BE49-F238E27FC236}">
                <a16:creationId xmlns:a16="http://schemas.microsoft.com/office/drawing/2014/main" id="{D6B4E91E-3EFA-C361-F0FD-A7E6E6A1576C}"/>
              </a:ext>
            </a:extLst>
          </p:cNvPr>
          <p:cNvGrpSpPr/>
          <p:nvPr/>
        </p:nvGrpSpPr>
        <p:grpSpPr>
          <a:xfrm>
            <a:off x="948089" y="3632872"/>
            <a:ext cx="5060950" cy="3085169"/>
            <a:chOff x="733485" y="3772831"/>
            <a:chExt cx="4755115" cy="2760655"/>
          </a:xfrm>
        </p:grpSpPr>
        <p:pic>
          <p:nvPicPr>
            <p:cNvPr id="3" name="Picture 3"/>
            <p:cNvPicPr>
              <a:picLocks noChangeAspect="1"/>
            </p:cNvPicPr>
            <p:nvPr/>
          </p:nvPicPr>
          <p:blipFill>
            <a:blip r:embed="rId5"/>
            <a:srcRect/>
            <a:stretch>
              <a:fillRect/>
            </a:stretch>
          </p:blipFill>
          <p:spPr bwMode="auto">
            <a:xfrm>
              <a:off x="733485" y="3772831"/>
              <a:ext cx="4755115" cy="276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p:nvPr/>
          </p:nvSpPr>
          <p:spPr>
            <a:xfrm>
              <a:off x="1792628" y="4271263"/>
              <a:ext cx="2962113" cy="1492388"/>
            </a:xfrm>
            <a:prstGeom prst="rect">
              <a:avLst/>
            </a:prstGeom>
          </p:spPr>
          <p:txBody>
            <a:bodyPr lIns="77943" tIns="38972" rIns="77943" bIns="38972">
              <a:normAutofit fontScale="95000"/>
            </a:bodyPr>
            <a:lstStyle/>
            <a:p>
              <a:pPr>
                <a:lnSpc>
                  <a:spcPct val="150000"/>
                </a:lnSpc>
              </a:pP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施宗波</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博士</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润和催化剂股份有限公司</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地址：</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上海临港新片区宏祥北路83弄</a:t>
              </a:r>
            </a:p>
            <a:p>
              <a:pPr>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邮箱</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zongbo.shi@rezel.com.cn</a:t>
              </a:r>
            </a:p>
            <a:p>
              <a:pPr>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手机</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:+86 15221060998</a:t>
              </a: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0155" y="1270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稀土元素的独特性质</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Unique Properties of Rare Earth Elements</a:t>
            </a:r>
            <a:endParaRPr 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762000" y="1778000"/>
            <a:ext cx="5143500" cy="2222500"/>
          </a:xfrm>
          <a:prstGeom prst="roundRect">
            <a:avLst>
              <a:gd name="adj" fmla="val 5714"/>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032000"/>
            <a:ext cx="406400" cy="406400"/>
          </a:xfrm>
          <a:prstGeom prst="rect">
            <a:avLst/>
          </a:prstGeom>
        </p:spPr>
      </p:pic>
      <p:sp>
        <p:nvSpPr>
          <p:cNvPr id="5" name="AutoShape 5"/>
          <p:cNvSpPr/>
          <p:nvPr/>
        </p:nvSpPr>
        <p:spPr>
          <a:xfrm>
            <a:off x="1524000" y="20320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独特的电子结构</a:t>
            </a:r>
            <a:r>
              <a:rPr lang="en-US" sz="18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(Electronic Structure)</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AutoShape 6"/>
          <p:cNvSpPr/>
          <p:nvPr/>
        </p:nvSpPr>
        <p:spPr>
          <a:xfrm>
            <a:off x="1016000" y="2476500"/>
            <a:ext cx="4635500" cy="1587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拥有未充满的4f电子层，受外层5s²5p⁶电子有效屏蔽。这种独特的“黑匣子”结构赋予了稀土元素优异的光谱和磁学性质。</a:t>
            </a:r>
          </a:p>
          <a:p>
            <a:pPr>
              <a:lnSpc>
                <a:spcPct val="125000"/>
              </a:lnSpc>
              <a:defRPr/>
            </a:pPr>
            <a:r>
              <a:rPr lang="en-US" altLang="zh-CN" sz="1200" dirty="0">
                <a:solidFill>
                  <a:srgbClr val="374151"/>
                </a:solidFill>
                <a:latin typeface="Times New Roman"/>
                <a:ea typeface="Times New Roman"/>
                <a:cs typeface="Times New Roman"/>
                <a:sym typeface="Times New Roman"/>
              </a:rPr>
              <a:t>Possesses an unfilled 4f electron shell, effectively shielded by the outer 5s²5p⁶ electrons. This unique 'black box' structure endows rare earth elements with excellent spectral and magnetic properties.</a:t>
            </a:r>
            <a:endParaRPr lang="en-US" altLang="zh-CN" sz="1100" dirty="0"/>
          </a:p>
        </p:txBody>
      </p:sp>
      <p:sp>
        <p:nvSpPr>
          <p:cNvPr id="7" name="AutoShape 7"/>
          <p:cNvSpPr/>
          <p:nvPr/>
        </p:nvSpPr>
        <p:spPr>
          <a:xfrm>
            <a:off x="762000" y="4191000"/>
            <a:ext cx="5143500" cy="2222500"/>
          </a:xfrm>
          <a:prstGeom prst="roundRect">
            <a:avLst>
              <a:gd name="adj" fmla="val 5714"/>
            </a:avLst>
          </a:prstGeom>
          <a:solidFill>
            <a:srgbClr val="F3F4F6">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4445000"/>
            <a:ext cx="406400" cy="406400"/>
          </a:xfrm>
          <a:prstGeom prst="rect">
            <a:avLst/>
          </a:prstGeom>
        </p:spPr>
      </p:pic>
      <p:sp>
        <p:nvSpPr>
          <p:cNvPr id="9" name="AutoShape 9"/>
          <p:cNvSpPr/>
          <p:nvPr/>
        </p:nvSpPr>
        <p:spPr>
          <a:xfrm>
            <a:off x="1524000" y="44450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丰富的能级跃迁</a:t>
            </a:r>
            <a:r>
              <a:rPr lang="en-US" sz="18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(Energy Level Transition)</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10"/>
          <p:cNvSpPr/>
          <p:nvPr/>
        </p:nvSpPr>
        <p:spPr>
          <a:xfrm>
            <a:off x="1016000" y="4889500"/>
            <a:ext cx="46355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4f电子层内存在众多相近能级，可吸收和发射从紫外到红外的光子，是高性能发光材料的核心基础。</a:t>
            </a:r>
          </a:p>
          <a:p>
            <a:pPr>
              <a:lnSpc>
                <a:spcPct val="125000"/>
              </a:lnSpc>
              <a:defRPr/>
            </a:pPr>
            <a:r>
              <a:rPr lang="en-US" altLang="zh-CN" sz="1200" dirty="0">
                <a:solidFill>
                  <a:srgbClr val="374151"/>
                </a:solidFill>
                <a:latin typeface="Times New Roman"/>
                <a:ea typeface="Times New Roman"/>
                <a:cs typeface="Times New Roman"/>
                <a:sym typeface="Times New Roman"/>
              </a:rPr>
              <a:t>Numerous closely spaced energy levels exist within the 4f electron shell, enabling absorption and emission of photons from the ultraviolet to the infrared. This is the core foundation for high-performance luminescent materials.</a:t>
            </a:r>
            <a:endParaRPr lang="en-US" altLang="zh-CN" sz="1100" dirty="0"/>
          </a:p>
        </p:txBody>
      </p:sp>
      <p:sp>
        <p:nvSpPr>
          <p:cNvPr id="11" name="AutoShape 11"/>
          <p:cNvSpPr/>
          <p:nvPr/>
        </p:nvSpPr>
        <p:spPr>
          <a:xfrm>
            <a:off x="6286500" y="1778000"/>
            <a:ext cx="5143500" cy="2222500"/>
          </a:xfrm>
          <a:prstGeom prst="roundRect">
            <a:avLst>
              <a:gd name="adj" fmla="val 5714"/>
            </a:avLst>
          </a:prstGeom>
          <a:solidFill>
            <a:srgbClr val="F3F4F6">
              <a:alpha val="100000"/>
            </a:srgbClr>
          </a:solidFill>
          <a:ln w="12700" cap="flat" cmpd="sng">
            <a:solidFill>
              <a:srgbClr val="C77DFF">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0500" y="2032000"/>
            <a:ext cx="406400" cy="406400"/>
          </a:xfrm>
          <a:prstGeom prst="rect">
            <a:avLst/>
          </a:prstGeom>
        </p:spPr>
      </p:pic>
      <p:sp>
        <p:nvSpPr>
          <p:cNvPr id="13" name="AutoShape 13"/>
          <p:cNvSpPr/>
          <p:nvPr/>
        </p:nvSpPr>
        <p:spPr>
          <a:xfrm>
            <a:off x="7048500" y="20320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可变的氧化价态</a:t>
            </a:r>
            <a:r>
              <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(Variable Valency)</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AutoShape 14"/>
          <p:cNvSpPr/>
          <p:nvPr/>
        </p:nvSpPr>
        <p:spPr>
          <a:xfrm>
            <a:off x="6540500" y="2692400"/>
            <a:ext cx="4635500" cy="1092522"/>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除常见+3价外，铈、钐、铕等元素可形成+2或+4价态。这种价态的可变性使其在氧化还原反应中表现出卓越的催化活性。</a:t>
            </a:r>
          </a:p>
          <a:p>
            <a:pPr>
              <a:lnSpc>
                <a:spcPct val="125000"/>
              </a:lnSpc>
              <a:defRPr/>
            </a:pPr>
            <a:r>
              <a:rPr lang="en-US" altLang="zh-CN" sz="1200" dirty="0">
                <a:solidFill>
                  <a:srgbClr val="374151"/>
                </a:solidFill>
                <a:latin typeface="Times New Roman"/>
                <a:ea typeface="Times New Roman"/>
                <a:cs typeface="Times New Roman"/>
                <a:sym typeface="Times New Roman"/>
              </a:rPr>
              <a:t>In addition to the common +3 oxidation state, elements such as cerium, samarium, and europium can form +2 or +4 valence states. This variability in valency results in exceptional catalytic activity in redox reactions.</a:t>
            </a:r>
            <a:endParaRPr lang="en-US" altLang="zh-CN" sz="1100" dirty="0"/>
          </a:p>
        </p:txBody>
      </p:sp>
      <p:sp>
        <p:nvSpPr>
          <p:cNvPr id="15" name="AutoShape 15"/>
          <p:cNvSpPr/>
          <p:nvPr/>
        </p:nvSpPr>
        <p:spPr>
          <a:xfrm>
            <a:off x="6286500" y="4191000"/>
            <a:ext cx="5143500" cy="2222500"/>
          </a:xfrm>
          <a:prstGeom prst="roundRect">
            <a:avLst>
              <a:gd name="adj" fmla="val 5714"/>
            </a:avLst>
          </a:prstGeom>
          <a:solidFill>
            <a:srgbClr val="F3F4F6">
              <a:alpha val="100000"/>
            </a:srgbClr>
          </a:solidFill>
          <a:ln w="12700" cap="flat" cmpd="sng">
            <a:solidFill>
              <a:srgbClr val="C77DFF">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0500" y="4445000"/>
            <a:ext cx="406400" cy="406400"/>
          </a:xfrm>
          <a:prstGeom prst="rect">
            <a:avLst/>
          </a:prstGeom>
        </p:spPr>
      </p:pic>
      <p:sp>
        <p:nvSpPr>
          <p:cNvPr id="17" name="AutoShape 17"/>
          <p:cNvSpPr/>
          <p:nvPr/>
        </p:nvSpPr>
        <p:spPr>
          <a:xfrm>
            <a:off x="7048500" y="44450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强的配位能力</a:t>
            </a:r>
            <a:r>
              <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(Coordination Ability)</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AutoShape 18"/>
          <p:cNvSpPr/>
          <p:nvPr/>
        </p:nvSpPr>
        <p:spPr>
          <a:xfrm>
            <a:off x="6540500" y="4889500"/>
            <a:ext cx="4635500" cy="152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dirty="0" err="1">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较大的离子半径和高正电荷使其能与多种配体形成稳定配合物，为其作为路易斯酸催化剂提供了理想的结构基础</a:t>
            </a:r>
            <a:r>
              <a:rPr lang="en-US" sz="1600" b="0" i="0" u="none" strike="noStrike" dirty="0">
                <a:solidFill>
                  <a:srgbClr val="37415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a:t>
            </a:r>
          </a:p>
          <a:p>
            <a:pPr>
              <a:lnSpc>
                <a:spcPct val="125000"/>
              </a:lnSpc>
              <a:defRPr/>
            </a:pPr>
            <a:r>
              <a:rPr lang="en-US" altLang="zh-CN" sz="1200" dirty="0">
                <a:solidFill>
                  <a:srgbClr val="374151"/>
                </a:solidFill>
                <a:latin typeface="Times New Roman"/>
                <a:ea typeface="Times New Roman"/>
                <a:cs typeface="Times New Roman"/>
                <a:sym typeface="Times New Roman"/>
              </a:rPr>
              <a:t>The large ionic radius and high positive charge allow them to form stable complexes with various ligands, providing an ideal structural basis for their role as Lewis acid catalysts.</a:t>
            </a:r>
            <a:endParaRPr lang="en-US" altLang="zh-CN" sz="110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4294967295"/>
          </p:nvPr>
        </p:nvPicPr>
        <p:blipFill>
          <a:blip r:embed="rId3"/>
          <a:stretch>
            <a:fillRect/>
          </a:stretch>
        </p:blipFill>
        <p:spPr>
          <a:xfrm>
            <a:off x="0" y="1069975"/>
            <a:ext cx="7921625" cy="5788025"/>
          </a:xfrm>
          <a:prstGeom prst="rect">
            <a:avLst/>
          </a:prstGeom>
        </p:spPr>
      </p:pic>
      <p:pic>
        <p:nvPicPr>
          <p:cNvPr id="5" name="图片 4"/>
          <p:cNvPicPr>
            <a:picLocks noChangeAspect="1"/>
          </p:cNvPicPr>
          <p:nvPr/>
        </p:nvPicPr>
        <p:blipFill>
          <a:blip r:embed="rId4"/>
          <a:stretch>
            <a:fillRect/>
          </a:stretch>
        </p:blipFill>
        <p:spPr>
          <a:xfrm>
            <a:off x="7468869" y="5044837"/>
            <a:ext cx="3016250" cy="190500"/>
          </a:xfrm>
          <a:prstGeom prst="rect">
            <a:avLst/>
          </a:prstGeom>
        </p:spPr>
      </p:pic>
      <p:pic>
        <p:nvPicPr>
          <p:cNvPr id="6" name="图片 5"/>
          <p:cNvPicPr>
            <a:picLocks noChangeAspect="1"/>
          </p:cNvPicPr>
          <p:nvPr/>
        </p:nvPicPr>
        <p:blipFill>
          <a:blip r:embed="rId5"/>
          <a:stretch>
            <a:fillRect/>
          </a:stretch>
        </p:blipFill>
        <p:spPr>
          <a:xfrm>
            <a:off x="7468869" y="4238387"/>
            <a:ext cx="4620260" cy="735965"/>
          </a:xfrm>
          <a:prstGeom prst="rect">
            <a:avLst/>
          </a:prstGeom>
        </p:spPr>
      </p:pic>
      <p:sp>
        <p:nvSpPr>
          <p:cNvPr id="3" name="文本框 2"/>
          <p:cNvSpPr txBox="1"/>
          <p:nvPr/>
        </p:nvSpPr>
        <p:spPr>
          <a:xfrm>
            <a:off x="7536719" y="1476115"/>
            <a:ext cx="4484559" cy="2862322"/>
          </a:xfrm>
          <a:prstGeom prst="rect">
            <a:avLst/>
          </a:prstGeom>
          <a:noFill/>
        </p:spPr>
        <p:txBody>
          <a:bodyPr wrap="square" rtlCol="0">
            <a:spAutoFit/>
          </a:bodyPr>
          <a:lstStyle/>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基质材料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Matrix Materials</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催化材料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Catalytic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发光材料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Luminescent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磁性材料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Magnetic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超导材料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Superconducting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6.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铁电材料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Ferroelectric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7.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压电材料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Piezoelectric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8.  </a:t>
            </a: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储放氧材料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Hydrogen Storage Materials</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Tx/>
              <a:buAutoNum type="arabicPeriod" startAt="9"/>
            </a:pPr>
            <a:r>
              <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抛光材</a:t>
            </a:r>
            <a:r>
              <a:rPr lang="zh-CN" altLang="en-US" b="1" dirty="0">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料 </a:t>
            </a:r>
            <a:r>
              <a:rPr lang="en-US" altLang="zh-CN" b="1" dirty="0">
                <a:solidFill>
                  <a:srgbClr val="000000"/>
                </a:solidFill>
                <a:effectLst>
                  <a:outerShdw blurRad="38100" dist="25400" dir="2700000" algn="tl" rotWithShape="0">
                    <a:srgbClr val="000000">
                      <a:alpha val="40000"/>
                    </a:srgbClr>
                  </a:outerShdw>
                </a:effectLst>
                <a:latin typeface="Times New Roman"/>
                <a:ea typeface="Times New Roman"/>
                <a:cs typeface="Times New Roman"/>
                <a:sym typeface="Times New Roman"/>
              </a:rPr>
              <a:t>Hydrogen Storage Materials</a:t>
            </a:r>
            <a:endParaRPr lang="en-US" altLang="zh-CN" b="1" dirty="0">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10 ………</a:t>
            </a:r>
            <a:endParaRPr lang="zh-CN" altLang="en-US"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7921625" y="5636875"/>
            <a:ext cx="4235354" cy="923330"/>
          </a:xfrm>
          <a:prstGeom prst="rect">
            <a:avLst/>
          </a:prstGeom>
          <a:noFill/>
        </p:spPr>
        <p:txBody>
          <a:bodyPr wrap="squar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稀土在新能源领域的应用进展</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a:solidFill>
                  <a:srgbClr val="000000"/>
                </a:solidFill>
                <a:latin typeface="Times New Roman"/>
                <a:ea typeface="Times New Roman"/>
                <a:cs typeface="Times New Roman"/>
                <a:sym typeface="Times New Roman"/>
              </a:rPr>
              <a:t>Progress in the application of rare earths in the new energy field.</a:t>
            </a:r>
            <a:endParaRPr lang="en-US" altLang="zh-CN" sz="1600" dirty="0"/>
          </a:p>
        </p:txBody>
      </p:sp>
      <p:sp>
        <p:nvSpPr>
          <p:cNvPr id="8" name="AutoShape 2">
            <a:extLst>
              <a:ext uri="{FF2B5EF4-FFF2-40B4-BE49-F238E27FC236}">
                <a16:creationId xmlns:a16="http://schemas.microsoft.com/office/drawing/2014/main" id="{13B16FDD-3311-9482-E35D-4524F1DF5C30}"/>
              </a:ext>
            </a:extLst>
          </p:cNvPr>
          <p:cNvSpPr/>
          <p:nvPr/>
        </p:nvSpPr>
        <p:spPr>
          <a:xfrm>
            <a:off x="230155" y="190381"/>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稀土元素特性和稀土基材料在催化方面的应用</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a:t>
            </a:r>
          </a:p>
          <a:p>
            <a:pPr indent="0" algn="l">
              <a:lnSpc>
                <a:spcPct val="125000"/>
              </a:lnSpc>
              <a:defRPr/>
            </a:pP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Characteristics of Rare Earth Elements and Their Catalytic Applications</a:t>
            </a:r>
            <a:endParaRPr 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16000" y="2286000"/>
            <a:ext cx="10160000" cy="635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400" b="1" i="0" u="none" strike="noStrike" dirty="0">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PART 02 / </a:t>
            </a:r>
            <a:r>
              <a:rPr lang="en-US" sz="2400" b="1" i="0" u="none" strike="noStrike" dirty="0" err="1">
                <a:solidFill>
                  <a:srgbClr val="41EAD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第二部分</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1016000" y="2921000"/>
            <a:ext cx="10160000" cy="889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4200" b="1" i="0" u="none" strike="noStrike" dirty="0" err="1">
                <a:solidFill>
                  <a:srgbClr val="0A0F1E"/>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工业化应用现状</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 name="Connector 4"/>
          <p:cNvCxnSpPr/>
          <p:nvPr/>
        </p:nvCxnSpPr>
        <p:spPr>
          <a:xfrm rot="-34376">
            <a:off x="5461032" y="3930650"/>
            <a:ext cx="1270000" cy="12700"/>
          </a:xfrm>
          <a:prstGeom prst="straightConnector1">
            <a:avLst/>
          </a:prstGeom>
          <a:solidFill>
            <a:srgbClr val="DEE0E3">
              <a:alpha val="100000"/>
            </a:srgbClr>
          </a:solidFill>
          <a:ln w="38100" cap="flat" cmpd="sng">
            <a:solidFill>
              <a:srgbClr val="C77DFF">
                <a:alpha val="100000"/>
              </a:srgbClr>
            </a:solidFill>
            <a:prstDash val="solid"/>
            <a:round/>
            <a:headEnd type="none" w="lg" len="lg"/>
            <a:tailEnd type="none" w="lg" len="lg"/>
          </a:ln>
        </p:spPr>
      </p:cxnSp>
      <p:sp>
        <p:nvSpPr>
          <p:cNvPr id="5" name="AutoShape 5"/>
          <p:cNvSpPr/>
          <p:nvPr/>
        </p:nvSpPr>
        <p:spPr>
          <a:xfrm>
            <a:off x="1016000" y="4191000"/>
            <a:ext cx="10160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0" i="0" u="none" strike="noStrike" dirty="0">
                <a:solidFill>
                  <a:srgbClr val="0A0F1E"/>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Current Status of Industrial Applications</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8147" y="165100"/>
            <a:ext cx="10668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石油催化裂化</a:t>
            </a:r>
            <a:r>
              <a:rPr lang="en-US" sz="28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 (FCC) / </a:t>
            </a:r>
            <a:r>
              <a:rPr lang="en-US" sz="2000" b="1" i="0" u="none" strike="noStrike"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Fluid Catalytic Cracking</a:t>
            </a:r>
            <a:endParaRPr 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AutoShape 3"/>
          <p:cNvSpPr/>
          <p:nvPr/>
        </p:nvSpPr>
        <p:spPr>
          <a:xfrm>
            <a:off x="762000" y="1397000"/>
            <a:ext cx="3429000" cy="2286000"/>
          </a:xfrm>
          <a:prstGeom prst="roundRect">
            <a:avLst>
              <a:gd name="adj" fmla="val 5555"/>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00" y="1587500"/>
            <a:ext cx="304800" cy="304800"/>
          </a:xfrm>
          <a:prstGeom prst="rect">
            <a:avLst/>
          </a:prstGeom>
        </p:spPr>
      </p:pic>
      <p:sp>
        <p:nvSpPr>
          <p:cNvPr id="5" name="AutoShape 5"/>
          <p:cNvSpPr/>
          <p:nvPr/>
        </p:nvSpPr>
        <p:spPr>
          <a:xfrm>
            <a:off x="1333500" y="15494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核心应用：稀土Y型分子筛</a:t>
            </a:r>
            <a:r>
              <a:rPr lang="en-US" altLang="zh-CN" sz="1100" b="1" dirty="0" err="1">
                <a:solidFill>
                  <a:srgbClr val="C77DFF"/>
                </a:solidFill>
                <a:latin typeface="Noto Sans SC"/>
                <a:ea typeface="Noto Sans SC"/>
                <a:cs typeface="Noto Sans SC"/>
                <a:sym typeface="Noto Sans SC"/>
              </a:rPr>
              <a:t>Core</a:t>
            </a:r>
            <a:r>
              <a:rPr lang="en-US" altLang="zh-CN" sz="1100" b="1" dirty="0">
                <a:solidFill>
                  <a:srgbClr val="C77DFF"/>
                </a:solidFill>
                <a:latin typeface="Noto Sans SC"/>
                <a:ea typeface="Noto Sans SC"/>
                <a:cs typeface="Noto Sans SC"/>
                <a:sym typeface="Noto Sans SC"/>
              </a:rPr>
              <a:t> Application: REY Zeolite</a:t>
            </a:r>
            <a:endParaRPr lang="en-US" altLang="zh-CN" sz="900" dirty="0"/>
          </a:p>
        </p:txBody>
      </p:sp>
      <p:cxnSp>
        <p:nvCxnSpPr>
          <p:cNvPr id="6" name="Connector 6"/>
          <p:cNvCxnSpPr/>
          <p:nvPr/>
        </p:nvCxnSpPr>
        <p:spPr>
          <a:xfrm rot="-14323">
            <a:off x="952513" y="1962150"/>
            <a:ext cx="3048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nvSpPr>
        <p:spPr>
          <a:xfrm>
            <a:off x="952527" y="2286000"/>
            <a:ext cx="3048000" cy="1397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稀土Y型分子筛（REY）是催化裂化工艺的核心。它能高效将重质油裂解为汽油、柴油等高附加值轻质油品。</a:t>
            </a:r>
            <a:r>
              <a:rPr lang="en-US" altLang="zh-CN" sz="1200" dirty="0" err="1">
                <a:solidFill>
                  <a:srgbClr val="3C3C3C"/>
                </a:solidFill>
                <a:latin typeface="Times New Roman"/>
                <a:ea typeface="Times New Roman"/>
                <a:cs typeface="Times New Roman"/>
                <a:sym typeface="Times New Roman"/>
              </a:rPr>
              <a:t>REY</a:t>
            </a:r>
            <a:r>
              <a:rPr lang="en-US" altLang="zh-CN" sz="1200" dirty="0">
                <a:solidFill>
                  <a:srgbClr val="3C3C3C"/>
                </a:solidFill>
                <a:latin typeface="Times New Roman"/>
                <a:ea typeface="Times New Roman"/>
                <a:cs typeface="Times New Roman"/>
                <a:sym typeface="Times New Roman"/>
              </a:rPr>
              <a:t> is the heart of the FCC process, efficiently cracking heavy oil into valuable light products like gasoline and diesel.</a:t>
            </a:r>
            <a:endParaRPr lang="en-US" altLang="zh-CN" sz="1100" dirty="0"/>
          </a:p>
          <a:p>
            <a:pPr indent="0" algn="l">
              <a:lnSpc>
                <a:spcPct val="125000"/>
              </a:lnSpc>
              <a:defRPr/>
            </a:pP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AutoShape 8"/>
          <p:cNvSpPr/>
          <p:nvPr/>
        </p:nvSpPr>
        <p:spPr>
          <a:xfrm>
            <a:off x="4381500" y="1397000"/>
            <a:ext cx="3429000" cy="2286000"/>
          </a:xfrm>
          <a:prstGeom prst="roundRect">
            <a:avLst>
              <a:gd name="adj" fmla="val 5555"/>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0" y="1587500"/>
            <a:ext cx="304800" cy="304800"/>
          </a:xfrm>
          <a:prstGeom prst="rect">
            <a:avLst/>
          </a:prstGeom>
        </p:spPr>
      </p:pic>
      <p:sp>
        <p:nvSpPr>
          <p:cNvPr id="10" name="AutoShape 10"/>
          <p:cNvSpPr/>
          <p:nvPr/>
        </p:nvSpPr>
        <p:spPr>
          <a:xfrm>
            <a:off x="4953000" y="1549400"/>
            <a:ext cx="279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工作原理：La</a:t>
            </a:r>
            <a:r>
              <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/Ce </a:t>
            </a: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改性增强</a:t>
            </a:r>
            <a:endPar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100" b="1" dirty="0">
                <a:solidFill>
                  <a:srgbClr val="C77DFF"/>
                </a:solidFill>
                <a:latin typeface="Noto Sans SC"/>
                <a:ea typeface="Noto Sans SC"/>
                <a:cs typeface="Noto Sans SC"/>
                <a:sym typeface="Noto Sans SC"/>
              </a:rPr>
              <a:t>Working Principle: La/Ce Modification</a:t>
            </a:r>
            <a:endParaRPr lang="en-US" altLang="zh-CN" sz="900" dirty="0"/>
          </a:p>
        </p:txBody>
      </p:sp>
      <p:cxnSp>
        <p:nvCxnSpPr>
          <p:cNvPr id="11" name="Connector 11"/>
          <p:cNvCxnSpPr/>
          <p:nvPr/>
        </p:nvCxnSpPr>
        <p:spPr>
          <a:xfrm rot="-14323">
            <a:off x="4572013" y="1962150"/>
            <a:ext cx="3048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2" name="AutoShape 12"/>
          <p:cNvSpPr/>
          <p:nvPr/>
        </p:nvSpPr>
        <p:spPr>
          <a:xfrm>
            <a:off x="4572000" y="2153508"/>
            <a:ext cx="3175000" cy="1397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err="1">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引入La和Ce显著提高了分子筛的酸性与热稳定性，增强了抗重金属中毒能力，确保在苛刻条件下长期高效运行。</a:t>
            </a:r>
            <a:r>
              <a:rPr lang="en-US" altLang="zh-CN" sz="1200" dirty="0" err="1">
                <a:solidFill>
                  <a:srgbClr val="3C3C3C"/>
                </a:solidFill>
                <a:latin typeface="Times New Roman"/>
                <a:ea typeface="Times New Roman"/>
                <a:cs typeface="Times New Roman"/>
                <a:sym typeface="Times New Roman"/>
              </a:rPr>
              <a:t>Adding</a:t>
            </a:r>
            <a:r>
              <a:rPr lang="en-US" altLang="zh-CN" sz="1200" dirty="0">
                <a:solidFill>
                  <a:srgbClr val="3C3C3C"/>
                </a:solidFill>
                <a:latin typeface="Times New Roman"/>
                <a:ea typeface="Times New Roman"/>
                <a:cs typeface="Times New Roman"/>
                <a:sym typeface="Times New Roman"/>
              </a:rPr>
              <a:t> La and Ce boosts the zeolite's acidity and thermal stability, making it more resistant to heavy metal poisoning.</a:t>
            </a:r>
            <a:endParaRPr lang="en-US" altLang="zh-CN" sz="1100" dirty="0"/>
          </a:p>
        </p:txBody>
      </p:sp>
      <p:sp>
        <p:nvSpPr>
          <p:cNvPr id="13" name="AutoShape 13"/>
          <p:cNvSpPr/>
          <p:nvPr/>
        </p:nvSpPr>
        <p:spPr>
          <a:xfrm>
            <a:off x="8001000" y="1397000"/>
            <a:ext cx="3429000" cy="2286000"/>
          </a:xfrm>
          <a:prstGeom prst="roundRect">
            <a:avLst>
              <a:gd name="adj" fmla="val 5555"/>
            </a:avLst>
          </a:prstGeom>
          <a:solidFill>
            <a:srgbClr val="F0F0F0">
              <a:alpha val="100000"/>
            </a:srgbClr>
          </a:solidFill>
          <a:ln w="12700" cap="flat" cmpd="sng">
            <a:solidFill>
              <a:srgbClr val="41EAD4">
                <a:alpha val="30000"/>
              </a:srgbClr>
            </a:solidFill>
            <a:prstDash val="solid"/>
            <a:round/>
          </a:ln>
        </p:spPr>
        <p:txBody>
          <a:bodyPr vert="horz" wrap="square" lIns="0" tIns="0" rIns="0" bIns="0" rtlCol="0" anchor="ctr" anchorCtr="0"/>
          <a:lstStyle/>
          <a:p>
            <a:pPr algn="ctr">
              <a:defRPr/>
            </a:pPr>
            <a:endParaRPr>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500" y="1587500"/>
            <a:ext cx="304800" cy="304800"/>
          </a:xfrm>
          <a:prstGeom prst="rect">
            <a:avLst/>
          </a:prstGeom>
        </p:spPr>
      </p:pic>
      <p:sp>
        <p:nvSpPr>
          <p:cNvPr id="15" name="AutoShape 15"/>
          <p:cNvSpPr/>
          <p:nvPr/>
        </p:nvSpPr>
        <p:spPr>
          <a:xfrm>
            <a:off x="8572500" y="1549400"/>
            <a:ext cx="279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dirty="0" err="1">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经济效益：收率与节能双赢</a:t>
            </a:r>
            <a:endParaRPr lang="en-US" sz="1800" b="1" i="0" u="none" strike="noStrike" dirty="0">
              <a:solidFill>
                <a:srgbClr val="C77DFF"/>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nSpc>
                <a:spcPct val="125000"/>
              </a:lnSpc>
              <a:defRPr/>
            </a:pPr>
            <a:r>
              <a:rPr lang="en-US" altLang="zh-CN" sz="1100" b="1" dirty="0">
                <a:solidFill>
                  <a:srgbClr val="C77DFF"/>
                </a:solidFill>
                <a:latin typeface="Noto Sans SC"/>
                <a:ea typeface="Noto Sans SC"/>
                <a:cs typeface="Noto Sans SC"/>
                <a:sym typeface="Noto Sans SC"/>
              </a:rPr>
              <a:t>Economic Benefits: Yield &amp; Saving</a:t>
            </a:r>
            <a:endParaRPr lang="en-US" altLang="zh-CN" sz="900" dirty="0"/>
          </a:p>
        </p:txBody>
      </p:sp>
      <p:cxnSp>
        <p:nvCxnSpPr>
          <p:cNvPr id="16" name="Connector 16"/>
          <p:cNvCxnSpPr/>
          <p:nvPr/>
        </p:nvCxnSpPr>
        <p:spPr>
          <a:xfrm rot="-14323">
            <a:off x="8191513" y="1962150"/>
            <a:ext cx="3048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7" name="AutoShape 17"/>
          <p:cNvSpPr/>
          <p:nvPr/>
        </p:nvSpPr>
        <p:spPr>
          <a:xfrm>
            <a:off x="8191527" y="2178222"/>
            <a:ext cx="3048000" cy="1397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0" i="0" u="none" strike="noStrike" dirty="0">
                <a:solidFill>
                  <a:srgbClr val="1F2329"/>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轻质油收率提高约3.2%，年节约标煤超800万吨。稀土分子筛在全球FCC催化剂需求中占比超80%。</a:t>
            </a:r>
            <a:r>
              <a:rPr lang="en-US" altLang="zh-CN" sz="1200" dirty="0">
                <a:solidFill>
                  <a:srgbClr val="3C3C3C"/>
                </a:solidFill>
                <a:latin typeface="Times New Roman"/>
                <a:ea typeface="Times New Roman"/>
                <a:cs typeface="Times New Roman"/>
                <a:sym typeface="Times New Roman"/>
              </a:rPr>
              <a:t>Light oil yield ↑ ~3.2%, saving &gt; 8M tons coal/year. Rare earth zeolites dominate &gt;80% of FCC catalyst market demand.</a:t>
            </a:r>
            <a:endParaRPr lang="en-US" altLang="zh-CN" sz="1100" dirty="0"/>
          </a:p>
        </p:txBody>
      </p:sp>
      <p:pic>
        <p:nvPicPr>
          <p:cNvPr id="18" name="Picture 18"/>
          <p:cNvPicPr>
            <a:picLocks noChangeAspect="1"/>
          </p:cNvPicPr>
          <p:nvPr/>
        </p:nvPicPr>
        <p:blipFill>
          <a:blip r:embed="rId6"/>
          <a:srcRect t="20731" b="20731"/>
          <a:stretch>
            <a:fillRect/>
          </a:stretch>
        </p:blipFill>
        <p:spPr>
          <a:xfrm>
            <a:off x="762000" y="3937000"/>
            <a:ext cx="5207000" cy="2286000"/>
          </a:xfrm>
          <a:prstGeom prst="roundRect">
            <a:avLst>
              <a:gd name="adj" fmla="val 5555"/>
            </a:avLst>
          </a:prstGeom>
          <a:noFill/>
          <a:ln w="12700" cap="flat" cmpd="sng">
            <a:solidFill>
              <a:srgbClr val="41EAD4">
                <a:alpha val="50000"/>
              </a:srgbClr>
            </a:solidFill>
            <a:prstDash val="solid"/>
            <a:round/>
          </a:ln>
        </p:spPr>
      </p:pic>
      <p:sp>
        <p:nvSpPr>
          <p:cNvPr id="19" name="AutoShape 19"/>
          <p:cNvSpPr/>
          <p:nvPr/>
        </p:nvSpPr>
        <p:spPr>
          <a:xfrm>
            <a:off x="762000" y="6286500"/>
            <a:ext cx="5207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dirty="0" err="1">
                <a:solidFill>
                  <a:srgbClr val="64646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现代化炼油厂全景：工业应用场景</a:t>
            </a:r>
            <a:endParaRPr lang="en-US" sz="1400" b="0" i="0" u="none" strike="noStrike" dirty="0">
              <a:solidFill>
                <a:srgbClr val="646464"/>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gn="ctr">
              <a:lnSpc>
                <a:spcPct val="125000"/>
              </a:lnSpc>
              <a:defRPr/>
            </a:pPr>
            <a:r>
              <a:rPr lang="en-US" altLang="zh-CN" sz="1100" dirty="0">
                <a:solidFill>
                  <a:srgbClr val="787878"/>
                </a:solidFill>
                <a:latin typeface="Times New Roman"/>
                <a:ea typeface="Times New Roman"/>
                <a:cs typeface="Times New Roman"/>
                <a:sym typeface="Times New Roman"/>
              </a:rPr>
              <a:t>Modern Refinery: The Key to Heavy Oil Upgrading</a:t>
            </a:r>
            <a:endParaRPr lang="en-US" altLang="zh-CN" sz="1050" dirty="0"/>
          </a:p>
        </p:txBody>
      </p:sp>
      <p:pic>
        <p:nvPicPr>
          <p:cNvPr id="20" name="Picture 20"/>
          <p:cNvPicPr>
            <a:picLocks noChangeAspect="1"/>
          </p:cNvPicPr>
          <p:nvPr/>
        </p:nvPicPr>
        <p:blipFill>
          <a:blip r:embed="rId7"/>
          <a:srcRect t="28048" b="28048"/>
          <a:stretch>
            <a:fillRect/>
          </a:stretch>
        </p:blipFill>
        <p:spPr>
          <a:xfrm>
            <a:off x="6223000" y="3937000"/>
            <a:ext cx="5207000" cy="2286000"/>
          </a:xfrm>
          <a:prstGeom prst="roundRect">
            <a:avLst>
              <a:gd name="adj" fmla="val 5555"/>
            </a:avLst>
          </a:prstGeom>
          <a:noFill/>
          <a:ln w="12700" cap="flat" cmpd="sng">
            <a:solidFill>
              <a:srgbClr val="41EAD4">
                <a:alpha val="50000"/>
              </a:srgbClr>
            </a:solidFill>
            <a:prstDash val="solid"/>
            <a:round/>
          </a:ln>
        </p:spPr>
      </p:pic>
      <p:sp>
        <p:nvSpPr>
          <p:cNvPr id="21" name="AutoShape 21"/>
          <p:cNvSpPr/>
          <p:nvPr/>
        </p:nvSpPr>
        <p:spPr>
          <a:xfrm>
            <a:off x="6223000" y="6286500"/>
            <a:ext cx="5207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dirty="0" err="1">
                <a:solidFill>
                  <a:srgbClr val="646464"/>
                </a:solidFill>
                <a:latin typeface="Times New Roman" panose="02020603050405020304" pitchFamily="18" charset="0"/>
                <a:ea typeface="微软雅黑" panose="020B0503020204020204" pitchFamily="34" charset="-122"/>
                <a:cs typeface="Times New Roman" panose="02020603050405020304" pitchFamily="18" charset="0"/>
                <a:sym typeface="Noto Sans SC"/>
              </a:rPr>
              <a:t>分子裂解示意图：重油大分子转化为轻质烃类</a:t>
            </a:r>
            <a:endParaRPr lang="en-US" sz="1400" b="0" i="0" u="none" strike="noStrike" dirty="0">
              <a:solidFill>
                <a:srgbClr val="646464"/>
              </a:solidFill>
              <a:latin typeface="Times New Roman" panose="02020603050405020304" pitchFamily="18" charset="0"/>
              <a:ea typeface="微软雅黑" panose="020B0503020204020204" pitchFamily="34" charset="-122"/>
              <a:cs typeface="Times New Roman" panose="02020603050405020304" pitchFamily="18" charset="0"/>
              <a:sym typeface="Noto Sans SC"/>
            </a:endParaRPr>
          </a:p>
          <a:p>
            <a:pPr algn="ctr">
              <a:lnSpc>
                <a:spcPct val="125000"/>
              </a:lnSpc>
              <a:defRPr/>
            </a:pPr>
            <a:r>
              <a:rPr lang="en-US" altLang="zh-CN" sz="1100" dirty="0">
                <a:solidFill>
                  <a:srgbClr val="787878"/>
                </a:solidFill>
                <a:latin typeface="Times New Roman"/>
                <a:ea typeface="Times New Roman"/>
                <a:cs typeface="Times New Roman"/>
                <a:sym typeface="Times New Roman"/>
              </a:rPr>
              <a:t>From Large Heavy Molecules to Light Hydrocarbons</a:t>
            </a:r>
            <a:endParaRPr lang="en-US" altLang="zh-CN" sz="1050"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629" y="150522"/>
            <a:ext cx="10515600" cy="775306"/>
          </a:xfrm>
        </p:spPr>
        <p:txBody>
          <a:bodyPr>
            <a:noAutofit/>
          </a:bodyPr>
          <a:lstStyle/>
          <a:p>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石油裂解催化剂 </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稀土的作用</a:t>
            </a: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b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b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Petroleum Cracking Catalysis - the functions of rare earth </a:t>
            </a:r>
            <a:endPar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内容占位符 2"/>
          <p:cNvSpPr>
            <a:spLocks noGrp="1"/>
          </p:cNvSpPr>
          <p:nvPr>
            <p:ph idx="1"/>
          </p:nvPr>
        </p:nvSpPr>
        <p:spPr>
          <a:xfrm>
            <a:off x="373224" y="1584960"/>
            <a:ext cx="7119258" cy="4036752"/>
          </a:xfrm>
        </p:spPr>
        <p:txBody>
          <a:bodyPr/>
          <a:lstStyle/>
          <a:p>
            <a:pPr>
              <a:buFont typeface="Wingdings" panose="05000000000000000000" pitchFamily="2" charset="2"/>
              <a:buChar char="l"/>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改善了分子筛和基质的热稳定性</a:t>
            </a:r>
            <a:endPar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buNone/>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Improved the thermal stability of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rPr>
              <a:t>zeolite and matrix</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l"/>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调制了催化剂的酸性</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 </a:t>
            </a:r>
          </a:p>
          <a:p>
            <a:pPr marL="0" indent="0">
              <a:buNone/>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Modulated the acidity of the catalyst</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l"/>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不同的稀土元素性能有差别</a:t>
            </a: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rPr>
              <a:t> </a:t>
            </a:r>
          </a:p>
          <a:p>
            <a:pPr marL="0" indent="0">
              <a:buNone/>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ifferent rare earth elements have different properties</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l"/>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稀土元素在催化剂颗粒中的位置不同，作用不同</a:t>
            </a:r>
            <a:endPar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buNone/>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The </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rPr>
              <a:t>functions of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rare earth elements</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rPr>
              <a:t> at different </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position</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rPr>
              <a:t>s</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 are different</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aphicFrame>
        <p:nvGraphicFramePr>
          <p:cNvPr id="4" name="图示 3">
            <a:extLst>
              <a:ext uri="{FF2B5EF4-FFF2-40B4-BE49-F238E27FC236}">
                <a16:creationId xmlns:a16="http://schemas.microsoft.com/office/drawing/2014/main" id="{A0894731-7438-9EEF-D470-19231AD078EC}"/>
              </a:ext>
            </a:extLst>
          </p:cNvPr>
          <p:cNvGraphicFramePr/>
          <p:nvPr>
            <p:extLst>
              <p:ext uri="{D42A27DB-BD31-4B8C-83A1-F6EECF244321}">
                <p14:modId xmlns:p14="http://schemas.microsoft.com/office/powerpoint/2010/main" val="201845969"/>
              </p:ext>
            </p:extLst>
          </p:nvPr>
        </p:nvGraphicFramePr>
        <p:xfrm>
          <a:off x="7348217" y="1509290"/>
          <a:ext cx="4725336" cy="4112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702ED7FE-6148-156C-0A82-7B5FE002B9B8}"/>
              </a:ext>
            </a:extLst>
          </p:cNvPr>
          <p:cNvPicPr>
            <a:picLocks noChangeAspect="1"/>
          </p:cNvPicPr>
          <p:nvPr/>
        </p:nvPicPr>
        <p:blipFill>
          <a:blip r:embed="rId2"/>
          <a:stretch>
            <a:fillRect/>
          </a:stretch>
        </p:blipFill>
        <p:spPr>
          <a:xfrm>
            <a:off x="682531" y="1713261"/>
            <a:ext cx="2069170" cy="150765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 name="直接箭头连接符 3"/>
          <p:cNvCxnSpPr/>
          <p:nvPr/>
        </p:nvCxnSpPr>
        <p:spPr>
          <a:xfrm>
            <a:off x="1062987" y="3538508"/>
            <a:ext cx="16746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330115" y="3549320"/>
            <a:ext cx="776175" cy="369332"/>
          </a:xfrm>
          <a:prstGeom prst="rect">
            <a:avLst/>
          </a:prstGeom>
          <a:noFill/>
        </p:spPr>
        <p:txBody>
          <a:bodyPr wrap="none" rtlCol="0">
            <a:spAutoFit/>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70 </a:t>
            </a:r>
            <a:r>
              <a:rPr lang="el-GR" altLang="zh-CN" dirty="0">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299085" y="939638"/>
            <a:ext cx="3114250" cy="646331"/>
          </a:xfrm>
          <a:prstGeom prst="rect">
            <a:avLst/>
          </a:prstGeom>
          <a:noFill/>
        </p:spPr>
        <p:txBody>
          <a:bodyPr wrap="none" rtlCol="0">
            <a:spAutoFit/>
          </a:bodyPr>
          <a:lstStyle/>
          <a:p>
            <a:r>
              <a:rPr lang="en-US" altLang="zh-CN" u="sng" dirty="0">
                <a:latin typeface="Times New Roman" panose="02020603050405020304" pitchFamily="18" charset="0"/>
                <a:ea typeface="微软雅黑" panose="020B0503020204020204" pitchFamily="34" charset="-122"/>
                <a:cs typeface="Times New Roman" panose="02020603050405020304" pitchFamily="18" charset="0"/>
              </a:rPr>
              <a:t>FCC </a:t>
            </a:r>
            <a:r>
              <a:rPr lang="zh-CN" altLang="en-US" u="sng" dirty="0">
                <a:latin typeface="Times New Roman" panose="02020603050405020304" pitchFamily="18" charset="0"/>
                <a:ea typeface="微软雅黑" panose="020B0503020204020204" pitchFamily="34" charset="-122"/>
                <a:cs typeface="Times New Roman" panose="02020603050405020304" pitchFamily="18" charset="0"/>
              </a:rPr>
              <a:t>催化剂微球示意图</a:t>
            </a:r>
            <a:endParaRPr lang="en-US" altLang="zh-CN" u="sng"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b="1" dirty="0" err="1">
                <a:solidFill>
                  <a:srgbClr val="000000"/>
                </a:solidFill>
                <a:latin typeface="Times New Roman"/>
                <a:ea typeface="Times New Roman"/>
                <a:cs typeface="Times New Roman"/>
                <a:sym typeface="Times New Roman"/>
              </a:rPr>
              <a:t>FCC</a:t>
            </a:r>
            <a:r>
              <a:rPr lang="en-US" altLang="zh-CN" b="1" dirty="0" err="1">
                <a:solidFill>
                  <a:srgbClr val="000000"/>
                </a:solidFill>
                <a:latin typeface="微软雅黑"/>
                <a:ea typeface="微软雅黑"/>
                <a:cs typeface="微软雅黑"/>
                <a:sym typeface="微软雅黑"/>
              </a:rPr>
              <a:t>Catalyst</a:t>
            </a:r>
            <a:r>
              <a:rPr lang="en-US" altLang="zh-CN" b="1" dirty="0">
                <a:solidFill>
                  <a:srgbClr val="000000"/>
                </a:solidFill>
                <a:latin typeface="微软雅黑"/>
                <a:ea typeface="微软雅黑"/>
                <a:cs typeface="微软雅黑"/>
                <a:sym typeface="微软雅黑"/>
              </a:rPr>
              <a:t> Microsphere</a:t>
            </a:r>
            <a:endParaRPr lang="en-US" altLang="zh-CN" sz="1100" dirty="0"/>
          </a:p>
        </p:txBody>
      </p:sp>
      <p:cxnSp>
        <p:nvCxnSpPr>
          <p:cNvPr id="21" name="直接连接符 20"/>
          <p:cNvCxnSpPr>
            <a:cxnSpLocks/>
          </p:cNvCxnSpPr>
          <p:nvPr/>
        </p:nvCxnSpPr>
        <p:spPr>
          <a:xfrm flipV="1">
            <a:off x="2523879" y="1678302"/>
            <a:ext cx="543969" cy="617339"/>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013523" y="1451750"/>
            <a:ext cx="1338828" cy="646331"/>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分子筛晶粒</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zeolite</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p:cNvSpPr txBox="1"/>
          <p:nvPr/>
        </p:nvSpPr>
        <p:spPr>
          <a:xfrm>
            <a:off x="3310038" y="2319061"/>
            <a:ext cx="813043" cy="646331"/>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基质</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Matrix</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5" name="直接连接符 24"/>
          <p:cNvCxnSpPr>
            <a:cxnSpLocks/>
            <a:endCxn id="23" idx="1"/>
          </p:cNvCxnSpPr>
          <p:nvPr/>
        </p:nvCxnSpPr>
        <p:spPr>
          <a:xfrm flipV="1">
            <a:off x="2335007" y="2642227"/>
            <a:ext cx="975031" cy="46166"/>
          </a:xfrm>
          <a:prstGeom prst="line">
            <a:avLst/>
          </a:prstGeom>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4352351" y="979286"/>
            <a:ext cx="3957955" cy="1781810"/>
            <a:chOff x="4862195" y="1051560"/>
            <a:chExt cx="3957955" cy="1781810"/>
          </a:xfrm>
        </p:grpSpPr>
        <p:pic>
          <p:nvPicPr>
            <p:cNvPr id="30" name="图片 29"/>
            <p:cNvPicPr>
              <a:picLocks noChangeAspect="1"/>
            </p:cNvPicPr>
            <p:nvPr/>
          </p:nvPicPr>
          <p:blipFill>
            <a:blip r:embed="rId3"/>
            <a:stretch>
              <a:fillRect/>
            </a:stretch>
          </p:blipFill>
          <p:spPr>
            <a:xfrm>
              <a:off x="4862195" y="1051560"/>
              <a:ext cx="2124075" cy="1475105"/>
            </a:xfrm>
            <a:prstGeom prst="rect">
              <a:avLst/>
            </a:prstGeom>
          </p:spPr>
        </p:pic>
        <p:pic>
          <p:nvPicPr>
            <p:cNvPr id="31" name="图片 30"/>
            <p:cNvPicPr>
              <a:picLocks noChangeAspect="1"/>
            </p:cNvPicPr>
            <p:nvPr/>
          </p:nvPicPr>
          <p:blipFill>
            <a:blip r:embed="rId4"/>
            <a:stretch>
              <a:fillRect/>
            </a:stretch>
          </p:blipFill>
          <p:spPr>
            <a:xfrm>
              <a:off x="7052945" y="1051560"/>
              <a:ext cx="1767205" cy="1447800"/>
            </a:xfrm>
            <a:prstGeom prst="rect">
              <a:avLst/>
            </a:prstGeom>
          </p:spPr>
        </p:pic>
        <p:sp>
          <p:nvSpPr>
            <p:cNvPr id="32" name="文本框 7"/>
            <p:cNvSpPr txBox="1"/>
            <p:nvPr/>
          </p:nvSpPr>
          <p:spPr>
            <a:xfrm>
              <a:off x="5575935" y="2526665"/>
              <a:ext cx="95059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err="1">
                  <a:latin typeface="Times New Roman" panose="02020603050405020304" pitchFamily="18" charset="0"/>
                  <a:ea typeface="微软雅黑" panose="020B0503020204020204" pitchFamily="34" charset="-122"/>
                  <a:cs typeface="Times New Roman" panose="02020603050405020304" pitchFamily="18" charset="0"/>
                </a:rPr>
                <a:t>ZeoliteY</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8"/>
            <p:cNvSpPr txBox="1"/>
            <p:nvPr/>
          </p:nvSpPr>
          <p:spPr>
            <a:xfrm>
              <a:off x="7663815" y="2526665"/>
              <a:ext cx="950595"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a:latin typeface="Times New Roman" panose="02020603050405020304" pitchFamily="18" charset="0"/>
                  <a:ea typeface="微软雅黑" panose="020B0503020204020204" pitchFamily="34" charset="-122"/>
                  <a:cs typeface="Times New Roman" panose="02020603050405020304" pitchFamily="18" charset="0"/>
                </a:rPr>
                <a:t>ZSM-5</a:t>
              </a:r>
            </a:p>
          </p:txBody>
        </p:sp>
      </p:grpSp>
      <p:sp>
        <p:nvSpPr>
          <p:cNvPr id="34" name="文本框 33"/>
          <p:cNvSpPr txBox="1"/>
          <p:nvPr/>
        </p:nvSpPr>
        <p:spPr>
          <a:xfrm>
            <a:off x="569167" y="114744"/>
            <a:ext cx="7080977" cy="523220"/>
          </a:xfrm>
          <a:prstGeom prst="rect">
            <a:avLst/>
          </a:prstGeom>
          <a:noFill/>
        </p:spPr>
        <p:txBody>
          <a:bodyPr wrap="none" rtlCol="0">
            <a:spAutoFit/>
          </a:bodyPr>
          <a:lstStyle/>
          <a:p>
            <a:r>
              <a:rPr lang="en-US" altLang="zh-CN"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FCC</a:t>
            </a:r>
            <a:r>
              <a:rPr lang="zh-CN" altLang="en-US"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催化剂中的稀土</a:t>
            </a:r>
            <a:r>
              <a:rPr lang="en-US" altLang="zh-CN" sz="28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pitchFamily="34" charset="-122"/>
                <a:cs typeface="Times New Roman" panose="02020603050405020304" pitchFamily="18" charset="0"/>
              </a:rPr>
              <a:t>the rare earth in FCC catalysts</a:t>
            </a:r>
            <a:r>
              <a:rPr lang="en-US" altLang="zh-CN" sz="2000" b="1" dirty="0">
                <a:ln w="22225">
                  <a:solidFill>
                    <a:schemeClr val="accent2"/>
                  </a:solidFill>
                  <a:prstDash val="solid"/>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b="1" dirty="0">
              <a:ln w="22225">
                <a:solidFill>
                  <a:schemeClr val="accent2"/>
                </a:solidFill>
                <a:prstDash val="solid"/>
              </a:ln>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p:cNvSpPr txBox="1"/>
          <p:nvPr/>
        </p:nvSpPr>
        <p:spPr>
          <a:xfrm>
            <a:off x="4382204" y="2867694"/>
            <a:ext cx="4271362" cy="369332"/>
          </a:xfrm>
          <a:prstGeom prst="rect">
            <a:avLst/>
          </a:prstGeom>
          <a:noFill/>
        </p:spPr>
        <p:txBody>
          <a:bodyPr wrap="none" rtlCol="0">
            <a:spAutoFit/>
          </a:bodyPr>
          <a:lstStyle/>
          <a:p>
            <a:r>
              <a:rPr lang="zh-CN" altLang="en-US" u="sng"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稀土在分子筛中</a:t>
            </a:r>
            <a:r>
              <a:rPr lang="en-US" altLang="zh-CN" b="1" u="sng" dirty="0">
                <a:solidFill>
                  <a:srgbClr val="ED7D31"/>
                </a:solidFill>
                <a:latin typeface="Times New Roman"/>
                <a:ea typeface="Times New Roman"/>
                <a:cs typeface="Times New Roman"/>
                <a:sym typeface="Times New Roman"/>
              </a:rPr>
              <a:t>Rare Earth in the Zeolite</a:t>
            </a:r>
            <a:endParaRPr lang="en-US" altLang="zh-CN" sz="1100" dirty="0"/>
          </a:p>
        </p:txBody>
      </p:sp>
      <p:sp>
        <p:nvSpPr>
          <p:cNvPr id="36" name="文本框 35"/>
          <p:cNvSpPr txBox="1"/>
          <p:nvPr/>
        </p:nvSpPr>
        <p:spPr>
          <a:xfrm>
            <a:off x="4158059" y="3250832"/>
            <a:ext cx="4636733" cy="3139321"/>
          </a:xfrm>
          <a:prstGeom prst="rect">
            <a:avLst/>
          </a:prstGeom>
          <a:solidFill>
            <a:schemeClr val="accent2">
              <a:lumMod val="40000"/>
              <a:lumOff val="60000"/>
            </a:schemeClr>
          </a:solidFill>
        </p:spPr>
        <p:txBody>
          <a:bodyPr wrap="square" rtlCol="0">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存在状态</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离子</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ion</a:t>
            </a: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位置</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方钠石笼中</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inside sodalite cage</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与两个临近的骨架铝作用</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interacting with two adjacent 	framework Al</a:t>
            </a: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作用</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稳定骨架铝</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稳定酸中心</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stabilizing framework Al</a:t>
            </a: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stabilizing acid sites</a:t>
            </a:r>
          </a:p>
          <a:p>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增加氢负离子转移</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Enhanced hydride transfer</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p:cNvSpPr txBox="1"/>
          <p:nvPr/>
        </p:nvSpPr>
        <p:spPr>
          <a:xfrm>
            <a:off x="8104566" y="964037"/>
            <a:ext cx="4104650" cy="369332"/>
          </a:xfrm>
          <a:prstGeom prst="rect">
            <a:avLst/>
          </a:prstGeom>
          <a:noFill/>
        </p:spPr>
        <p:txBody>
          <a:bodyPr wrap="none" rtlCol="0">
            <a:spAutoFit/>
          </a:bodyPr>
          <a:lstStyle/>
          <a:p>
            <a:r>
              <a:rPr lang="zh-CN" altLang="en-US" u="sng"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稀土在基质上</a:t>
            </a:r>
            <a:r>
              <a:rPr lang="en-US" altLang="zh-CN" b="1" u="sng" dirty="0">
                <a:solidFill>
                  <a:srgbClr val="ED7D31"/>
                </a:solidFill>
                <a:latin typeface="Times New Roman"/>
                <a:ea typeface="Times New Roman"/>
                <a:cs typeface="Times New Roman"/>
                <a:sym typeface="Times New Roman"/>
              </a:rPr>
              <a:t>Rare Earth on the Matrix</a:t>
            </a:r>
            <a:endParaRPr lang="en-US" altLang="zh-CN" sz="1100" dirty="0"/>
          </a:p>
        </p:txBody>
      </p:sp>
      <p:sp>
        <p:nvSpPr>
          <p:cNvPr id="39" name="文本框 38"/>
          <p:cNvSpPr txBox="1"/>
          <p:nvPr/>
        </p:nvSpPr>
        <p:spPr>
          <a:xfrm>
            <a:off x="8594696" y="1354086"/>
            <a:ext cx="3431569" cy="1477328"/>
          </a:xfrm>
          <a:prstGeom prst="rect">
            <a:avLst/>
          </a:prstGeom>
          <a:solidFill>
            <a:schemeClr val="accent2">
              <a:lumMod val="40000"/>
              <a:lumOff val="60000"/>
            </a:schemeClr>
          </a:solidFill>
        </p:spPr>
        <p:txBody>
          <a:bodyPr wrap="square">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存在状态</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氧化物簇</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oxide 			clusters</a:t>
            </a: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位置</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表面上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on surface</a:t>
            </a:r>
          </a:p>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作用</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金属钒吸附中心</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absorbing V metal</a:t>
            </a:r>
          </a:p>
        </p:txBody>
      </p:sp>
      <p:pic>
        <p:nvPicPr>
          <p:cNvPr id="3" name="图片 2"/>
          <p:cNvPicPr>
            <a:picLocks noChangeAspect="1"/>
          </p:cNvPicPr>
          <p:nvPr/>
        </p:nvPicPr>
        <p:blipFill>
          <a:blip r:embed="rId5"/>
          <a:stretch>
            <a:fillRect/>
          </a:stretch>
        </p:blipFill>
        <p:spPr>
          <a:xfrm>
            <a:off x="8849995" y="2863737"/>
            <a:ext cx="3176270" cy="3140075"/>
          </a:xfrm>
          <a:prstGeom prst="rect">
            <a:avLst/>
          </a:prstGeom>
        </p:spPr>
      </p:pic>
      <p:pic>
        <p:nvPicPr>
          <p:cNvPr id="20" name="图片 19"/>
          <p:cNvPicPr>
            <a:picLocks noChangeAspect="1"/>
          </p:cNvPicPr>
          <p:nvPr/>
        </p:nvPicPr>
        <p:blipFill>
          <a:blip r:embed="rId6"/>
          <a:stretch>
            <a:fillRect/>
          </a:stretch>
        </p:blipFill>
        <p:spPr>
          <a:xfrm>
            <a:off x="9494759" y="6360771"/>
            <a:ext cx="2386212" cy="404619"/>
          </a:xfrm>
          <a:prstGeom prst="rect">
            <a:avLst/>
          </a:prstGeom>
        </p:spPr>
      </p:pic>
      <p:sp>
        <p:nvSpPr>
          <p:cNvPr id="26" name="文本框 25"/>
          <p:cNvSpPr txBox="1"/>
          <p:nvPr/>
        </p:nvSpPr>
        <p:spPr>
          <a:xfrm>
            <a:off x="8938895" y="6003812"/>
            <a:ext cx="3253105" cy="275590"/>
          </a:xfrm>
          <a:prstGeom prst="rect">
            <a:avLst/>
          </a:prstGeom>
          <a:noFill/>
        </p:spPr>
        <p:txBody>
          <a:bodyPr wrap="square">
            <a:spAutoFit/>
          </a:body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离子交换水平对RE</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Na</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Y催化初始活性的影响</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COMMONDATA" val="eyJoZGlkIjoiZGQ3OGNjMDZlNTExZDBkOGViYWU5NmEwM2Y1YTE2MjQifQ=="/>
</p:tagLst>
</file>

<file path=ppt/tags/tag2.xml><?xml version="1.0" encoding="utf-8"?>
<p:tagLst xmlns:a="http://schemas.openxmlformats.org/drawingml/2006/main" xmlns:r="http://schemas.openxmlformats.org/officeDocument/2006/relationships" xmlns:p="http://schemas.openxmlformats.org/presentationml/2006/main">
  <p:tag name="PICID" val="{555b0fe6-d6e5-49d1-a017-a94db5ded9b0}"/>
</p:tagLst>
</file>

<file path=ppt/tags/tag3.xml><?xml version="1.0" encoding="utf-8"?>
<p:tagLst xmlns:a="http://schemas.openxmlformats.org/drawingml/2006/main" xmlns:r="http://schemas.openxmlformats.org/officeDocument/2006/relationships" xmlns:p="http://schemas.openxmlformats.org/presentationml/2006/main">
  <p:tag name="PICID" val="{555b0fe6-d6e5-49d1-a017-a94db5ded9b0}"/>
</p:tagLst>
</file>

<file path=ppt/tags/tag4.xml><?xml version="1.0" encoding="utf-8"?>
<p:tagLst xmlns:a="http://schemas.openxmlformats.org/drawingml/2006/main" xmlns:r="http://schemas.openxmlformats.org/officeDocument/2006/relationships" xmlns:p="http://schemas.openxmlformats.org/presentationml/2006/main">
  <p:tag name="PICID" val="{7f3cfc45-c596-41cf-9f78-92247616704e}"/>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caf1bf7a-cc58-4a5c-b03b-324da8f746c5}"/>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2ed61d04-23b0-408f-98f4-c8e0689ae7d7}"/>
</p:tagLst>
</file>

<file path=ppt/tags/tag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PICID" val="{7f3cfc45-c596-41cf-9f78-92247616704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Microsoft JhengHei"/>
        <a:cs typeface=""/>
      </a:majorFont>
      <a:minorFont>
        <a:latin typeface="Arial"/>
        <a:ea typeface="Microsoft Jheng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1123</TotalTime>
  <Words>5912</Words>
  <Application>Microsoft Office PowerPoint</Application>
  <PresentationFormat>宽屏</PresentationFormat>
  <Paragraphs>654</Paragraphs>
  <Slides>38</Slides>
  <Notes>27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38</vt:i4>
      </vt:variant>
    </vt:vector>
  </HeadingPairs>
  <TitlesOfParts>
    <vt:vector size="46" baseType="lpstr">
      <vt:lpstr>Noto Sans SC</vt:lpstr>
      <vt:lpstr>微软雅黑</vt:lpstr>
      <vt:lpstr>Arial</vt:lpstr>
      <vt:lpstr>Calibri</vt:lpstr>
      <vt:lpstr>Roboto</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石油裂解催化剂 - 稀土的作用/  Petroleum Cracking Catalysis - the functions of rare earth </vt:lpstr>
      <vt:lpstr>PowerPoint 演示文稿</vt:lpstr>
      <vt:lpstr>PowerPoint 演示文稿</vt:lpstr>
      <vt:lpstr>PowerPoint 演示文稿</vt:lpstr>
      <vt:lpstr>PowerPoint 演示文稿</vt:lpstr>
      <vt:lpstr>PowerPoint 演示文稿</vt:lpstr>
      <vt:lpstr>丙烷脱氢应用/ Propane dehydrogenation application Pt3RE-mz-deGa</vt:lpstr>
      <vt:lpstr>PowerPoint 演示文稿</vt:lpstr>
      <vt:lpstr>PowerPoint 演示文稿</vt:lpstr>
      <vt:lpstr>PowerPoint 演示文稿</vt:lpstr>
      <vt:lpstr>环境保护催化剂/ Environmental Protection Catalysts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稀土改性的MOF 催化剂/ Rare earth-modified MOF catalyst </vt:lpstr>
      <vt:lpstr>稀土合金催化剂 / Rare earth alloy catalyst</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zongbo shi</cp:lastModifiedBy>
  <cp:revision>725</cp:revision>
  <dcterms:created xsi:type="dcterms:W3CDTF">2018-06-17T04:53:00Z</dcterms:created>
  <dcterms:modified xsi:type="dcterms:W3CDTF">2026-04-18T14:09:27Z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4DB5351EF6FD4CE6BB74A164CBFD4C9B_13</vt:lpwstr>
  </property>
  <property fmtid="{D5CDD505-2E9C-101B-9397-08002B2CF9AE}" pid="3" name="KSOProductBuildVer">
    <vt:lpwstr>2052-12.1.0.24034</vt:lpwstr>
  </property>
</Properties>
</file>